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2.xml" ContentType="application/vnd.openxmlformats-officedocument.presentationml.notesSlide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tags/tag17.xml" ContentType="application/vnd.openxmlformats-officedocument.presentationml.tags+xml"/>
  <Override PartName="/ppt/notesSlides/notesSlide4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3.xml" ContentType="application/vnd.openxmlformats-officedocument.presentationml.tags+xml"/>
  <Override PartName="/ppt/notesSlides/notesSlide7.xml" ContentType="application/vnd.openxmlformats-officedocument.presentationml.notesSlide+xml"/>
  <Override PartName="/ppt/tags/tag24.xml" ContentType="application/vnd.openxmlformats-officedocument.presentationml.tags+xml"/>
  <Override PartName="/ppt/notesSlides/notesSlide8.xml" ContentType="application/vnd.openxmlformats-officedocument.presentationml.notesSlide+xml"/>
  <Override PartName="/ppt/tags/tag25.xml" ContentType="application/vnd.openxmlformats-officedocument.presentationml.tags+xml"/>
  <Override PartName="/ppt/notesSlides/notesSlide9.xml" ContentType="application/vnd.openxmlformats-officedocument.presentationml.notesSlide+xml"/>
  <Override PartName="/ppt/tags/tag26.xml" ContentType="application/vnd.openxmlformats-officedocument.presentationml.tags+xml"/>
  <Override PartName="/ppt/notesSlides/notesSlide10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comments/comment2.xml" ContentType="application/vnd.openxmlformats-officedocument.presentationml.comment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1.xml" ContentType="application/vnd.openxmlformats-officedocument.presentationml.notesSlide+xml"/>
  <Override PartName="/ppt/tags/tag35.xml" ContentType="application/vnd.openxmlformats-officedocument.presentationml.tags+xml"/>
  <Override PartName="/ppt/notesSlides/notesSlide12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3.xml" ContentType="application/vnd.openxmlformats-officedocument.presentationml.notesSlide+xml"/>
  <Override PartName="/ppt/tags/tag40.xml" ContentType="application/vnd.openxmlformats-officedocument.presentationml.tags+xml"/>
  <Override PartName="/ppt/comments/comment3.xml" ContentType="application/vnd.openxmlformats-officedocument.presentationml.comment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49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14.xml" ContentType="application/vnd.openxmlformats-officedocument.presentationml.notesSlide+xml"/>
  <Override PartName="/ppt/tags/tag64.xml" ContentType="application/vnd.openxmlformats-officedocument.presentationml.tags+xml"/>
  <Override PartName="/ppt/notesSlides/notesSlide15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16.xml" ContentType="application/vnd.openxmlformats-officedocument.presentationml.notesSlide+xml"/>
  <Override PartName="/ppt/comments/comment4.xml" ContentType="application/vnd.openxmlformats-officedocument.presentationml.comment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17.xml" ContentType="application/vnd.openxmlformats-officedocument.presentationml.notesSlide+xml"/>
  <Override PartName="/ppt/tags/tag69.xml" ContentType="application/vnd.openxmlformats-officedocument.presentationml.tags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70.xml" ContentType="application/vnd.openxmlformats-officedocument.presentationml.tags+xml"/>
  <Override PartName="/ppt/notesSlides/notesSlide19.xml" ContentType="application/vnd.openxmlformats-officedocument.presentationml.notesSlide+xml"/>
  <Override PartName="/ppt/tags/tag71.xml" ContentType="application/vnd.openxmlformats-officedocument.presentationml.tags+xml"/>
  <Override PartName="/ppt/notesSlides/notesSlide20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21.xml" ContentType="application/vnd.openxmlformats-officedocument.presentationml.notesSlide+xml"/>
  <Override PartName="/ppt/tags/tag75.xml" ContentType="application/vnd.openxmlformats-officedocument.presentationml.tags+xml"/>
  <Override PartName="/ppt/notesSlides/notesSlide22.xml" ContentType="application/vnd.openxmlformats-officedocument.presentationml.notesSlide+xml"/>
  <Override PartName="/ppt/tags/tag76.xml" ContentType="application/vnd.openxmlformats-officedocument.presentationml.tags+xml"/>
  <Override PartName="/ppt/notesSlides/notesSlide23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24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notesSlides/notesSlide25.xml" ContentType="application/vnd.openxmlformats-officedocument.presentationml.notesSlide+xml"/>
  <Override PartName="/ppt/tags/tag89.xml" ContentType="application/vnd.openxmlformats-officedocument.presentationml.tags+xml"/>
  <Override PartName="/ppt/notesSlides/notesSlide26.xml" ContentType="application/vnd.openxmlformats-officedocument.presentationml.notesSlide+xml"/>
  <Override PartName="/ppt/tags/tag90.xml" ContentType="application/vnd.openxmlformats-officedocument.presentationml.tags+xml"/>
  <Override PartName="/ppt/notesSlides/notesSlide27.xml" ContentType="application/vnd.openxmlformats-officedocument.presentationml.notesSlide+xml"/>
  <Override PartName="/ppt/tags/tag91.xml" ContentType="application/vnd.openxmlformats-officedocument.presentationml.tags+xml"/>
  <Override PartName="/ppt/notesSlides/notesSlide28.xml" ContentType="application/vnd.openxmlformats-officedocument.presentationml.notesSlide+xml"/>
  <Override PartName="/ppt/tags/tag92.xml" ContentType="application/vnd.openxmlformats-officedocument.presentationml.tags+xml"/>
  <Override PartName="/ppt/notesSlides/notesSlide29.xml" ContentType="application/vnd.openxmlformats-officedocument.presentationml.notesSlide+xml"/>
  <Override PartName="/ppt/tags/tag93.xml" ContentType="application/vnd.openxmlformats-officedocument.presentationml.tags+xml"/>
  <Override PartName="/ppt/notesSlides/notesSlide30.xml" ContentType="application/vnd.openxmlformats-officedocument.presentationml.notesSlide+xml"/>
  <Override PartName="/ppt/tags/tag94.xml" ContentType="application/vnd.openxmlformats-officedocument.presentationml.tags+xml"/>
  <Override PartName="/ppt/notesSlides/notesSlide31.xml" ContentType="application/vnd.openxmlformats-officedocument.presentationml.notesSlid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5"/>
    <p:sldMasterId id="2147483717" r:id="rId6"/>
  </p:sldMasterIdLst>
  <p:notesMasterIdLst>
    <p:notesMasterId r:id="rId110"/>
  </p:notesMasterIdLst>
  <p:sldIdLst>
    <p:sldId id="256" r:id="rId7"/>
    <p:sldId id="257" r:id="rId8"/>
    <p:sldId id="258" r:id="rId9"/>
    <p:sldId id="259" r:id="rId10"/>
    <p:sldId id="260" r:id="rId11"/>
    <p:sldId id="261" r:id="rId12"/>
    <p:sldId id="536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7" r:id="rId38"/>
    <p:sldId id="286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426" r:id="rId58"/>
    <p:sldId id="427" r:id="rId59"/>
    <p:sldId id="428" r:id="rId60"/>
    <p:sldId id="429" r:id="rId61"/>
    <p:sldId id="431" r:id="rId62"/>
    <p:sldId id="432" r:id="rId63"/>
    <p:sldId id="433" r:id="rId64"/>
    <p:sldId id="430" r:id="rId65"/>
    <p:sldId id="434" r:id="rId66"/>
    <p:sldId id="435" r:id="rId67"/>
    <p:sldId id="439" r:id="rId68"/>
    <p:sldId id="440" r:id="rId69"/>
    <p:sldId id="442" r:id="rId70"/>
    <p:sldId id="443" r:id="rId71"/>
    <p:sldId id="535" r:id="rId72"/>
    <p:sldId id="445" r:id="rId73"/>
    <p:sldId id="499" r:id="rId74"/>
    <p:sldId id="448" r:id="rId75"/>
    <p:sldId id="449" r:id="rId76"/>
    <p:sldId id="451" r:id="rId77"/>
    <p:sldId id="452" r:id="rId78"/>
    <p:sldId id="453" r:id="rId79"/>
    <p:sldId id="454" r:id="rId80"/>
    <p:sldId id="455" r:id="rId81"/>
    <p:sldId id="457" r:id="rId82"/>
    <p:sldId id="458" r:id="rId83"/>
    <p:sldId id="459" r:id="rId84"/>
    <p:sldId id="534" r:id="rId85"/>
    <p:sldId id="463" r:id="rId86"/>
    <p:sldId id="465" r:id="rId87"/>
    <p:sldId id="467" r:id="rId88"/>
    <p:sldId id="468" r:id="rId89"/>
    <p:sldId id="470" r:id="rId90"/>
    <p:sldId id="473" r:id="rId91"/>
    <p:sldId id="474" r:id="rId92"/>
    <p:sldId id="477" r:id="rId93"/>
    <p:sldId id="478" r:id="rId94"/>
    <p:sldId id="483" r:id="rId95"/>
    <p:sldId id="502" r:id="rId96"/>
    <p:sldId id="486" r:id="rId97"/>
    <p:sldId id="484" r:id="rId98"/>
    <p:sldId id="487" r:id="rId99"/>
    <p:sldId id="488" r:id="rId100"/>
    <p:sldId id="493" r:id="rId101"/>
    <p:sldId id="505" r:id="rId102"/>
    <p:sldId id="506" r:id="rId103"/>
    <p:sldId id="507" r:id="rId104"/>
    <p:sldId id="508" r:id="rId105"/>
    <p:sldId id="513" r:id="rId106"/>
    <p:sldId id="494" r:id="rId107"/>
    <p:sldId id="503" r:id="rId108"/>
    <p:sldId id="516" r:id="rId109"/>
  </p:sldIdLst>
  <p:sldSz cx="9144000" cy="6858000" type="screen4x3"/>
  <p:notesSz cx="7010400" cy="9296400"/>
  <p:custDataLst>
    <p:tags r:id="rId11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Steve Wallsmith" initials="SW" lastIdx="7" clrIdx="6">
    <p:extLst>
      <p:ext uri="{19B8F6BF-5375-455C-9EA6-DF929625EA0E}">
        <p15:presenceInfo xmlns:p15="http://schemas.microsoft.com/office/powerpoint/2012/main" userId="01983f3f1b7d9f8c" providerId="Windows Live"/>
      </p:ext>
    </p:extLst>
  </p:cmAuthor>
  <p:cmAuthor id="1" name="Mary Chapmon" initials="MC" lastIdx="4" clrIdx="0"/>
  <p:cmAuthor id="2" name="RAMCHARAN, RANDI" initials="1" lastIdx="13" clrIdx="1"/>
  <p:cmAuthor id="3" name="DARIUS, BETH A GS-13 USAF HAF U S AIR FORCE HQ/AF/A1SA" initials="DBAGUHUSAFH" lastIdx="18" clrIdx="2"/>
  <p:cmAuthor id="4" name="Sarah Mason" initials="SM" lastIdx="15" clrIdx="3"/>
  <p:cmAuthor id="5" name="DARIUS, BETH A GS-13 US Air Force HAF AF/AF/A1SAA" initials="DBAGUAFHA" lastIdx="8" clrIdx="4"/>
  <p:cmAuthor id="6" name="Stephen Wall-Smith" initials="SW" lastIdx="22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669" autoAdjust="0"/>
    <p:restoredTop sz="92635" autoAdjust="0"/>
  </p:normalViewPr>
  <p:slideViewPr>
    <p:cSldViewPr snapToGrid="0">
      <p:cViewPr varScale="1">
        <p:scale>
          <a:sx n="75" d="100"/>
          <a:sy n="75" d="100"/>
        </p:scale>
        <p:origin x="72" y="5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slide" Target="slides/slide83.xml"/><Relationship Id="rId112" Type="http://schemas.openxmlformats.org/officeDocument/2006/relationships/commentAuthors" Target="commentAuthors.xml"/><Relationship Id="rId16" Type="http://schemas.openxmlformats.org/officeDocument/2006/relationships/slide" Target="slides/slide10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slide" Target="slides/slide81.xml"/><Relationship Id="rId102" Type="http://schemas.openxmlformats.org/officeDocument/2006/relationships/slide" Target="slides/slide96.xml"/><Relationship Id="rId110" Type="http://schemas.openxmlformats.org/officeDocument/2006/relationships/notesMaster" Target="notesMasters/notesMaster1.xml"/><Relationship Id="rId115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90" Type="http://schemas.openxmlformats.org/officeDocument/2006/relationships/slide" Target="slides/slide84.xml"/><Relationship Id="rId95" Type="http://schemas.openxmlformats.org/officeDocument/2006/relationships/slide" Target="slides/slide89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13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103" Type="http://schemas.openxmlformats.org/officeDocument/2006/relationships/slide" Target="slides/slide97.xml"/><Relationship Id="rId108" Type="http://schemas.openxmlformats.org/officeDocument/2006/relationships/slide" Target="slides/slide102.xml"/><Relationship Id="rId11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91" Type="http://schemas.openxmlformats.org/officeDocument/2006/relationships/slide" Target="slides/slide85.xml"/><Relationship Id="rId96" Type="http://schemas.openxmlformats.org/officeDocument/2006/relationships/slide" Target="slides/slide90.xml"/><Relationship Id="rId111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14" Type="http://schemas.openxmlformats.org/officeDocument/2006/relationships/viewProps" Target="viewProps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7" dt="2020-02-14T11:19:33.105" idx="2">
    <p:pos x="843" y="-367"/>
    <p:text>Re-image from new SPW sample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7" dt="2020-02-14T11:24:23.176" idx="4">
    <p:pos x="197" y="-98"/>
    <p:text>Change the word "join" to "joined."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7" dt="2020-02-14T11:26:26.643" idx="6">
    <p:pos x="10" y="10"/>
    <p:text>Slide title was changed, thumbnail should also be changed in IG.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7" dt="2020-02-14T11:28:59.554" idx="7">
    <p:pos x="239" y="-34"/>
    <p:text>Update to 2018 - PDF of the publication is on the FTP site.</p:text>
    <p:extLst>
      <p:ext uri="{C676402C-5697-4E1C-873F-D02D1690AC5C}">
        <p15:threadingInfo xmlns:p15="http://schemas.microsoft.com/office/powerpoint/2012/main" timeZoneBias="30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F03522-D769-49D5-8F3E-E6D604524CB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2C91EC95-30AF-42AA-AEB8-D55E829CFD4B}">
      <dgm:prSet phldrT="[Text]" custT="1"/>
      <dgm:spPr/>
      <dgm:t>
        <a:bodyPr/>
        <a:lstStyle/>
        <a:p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Banks and credit unions</a:t>
          </a:r>
        </a:p>
      </dgm:t>
    </dgm:pt>
    <dgm:pt modelId="{9BF5148B-1BAF-4F29-B093-9B391987783A}" type="parTrans" cxnId="{9C231C7B-B98B-44F8-B273-82D9CC26D7E8}">
      <dgm:prSet/>
      <dgm:spPr/>
      <dgm:t>
        <a:bodyPr/>
        <a:lstStyle/>
        <a:p>
          <a:endParaRPr lang="en-US"/>
        </a:p>
      </dgm:t>
    </dgm:pt>
    <dgm:pt modelId="{96CCD1AD-A8C7-46BD-A66F-EF886F858C77}" type="sibTrans" cxnId="{9C231C7B-B98B-44F8-B273-82D9CC26D7E8}">
      <dgm:prSet/>
      <dgm:spPr/>
      <dgm:t>
        <a:bodyPr/>
        <a:lstStyle/>
        <a:p>
          <a:endParaRPr lang="en-US"/>
        </a:p>
      </dgm:t>
    </dgm:pt>
    <dgm:pt modelId="{4F55434E-F2E7-4CBF-B439-A2CD1CABD38A}">
      <dgm:prSet phldrT="[Text]" custT="1"/>
      <dgm:spPr/>
      <dgm:t>
        <a:bodyPr/>
        <a:lstStyle/>
        <a:p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Costs of financial services</a:t>
          </a:r>
        </a:p>
      </dgm:t>
    </dgm:pt>
    <dgm:pt modelId="{EE2C5B1C-FBAA-4C89-B631-7AFA244B43E0}" type="parTrans" cxnId="{6F75E814-A049-4741-A413-6C898D80256B}">
      <dgm:prSet/>
      <dgm:spPr/>
      <dgm:t>
        <a:bodyPr/>
        <a:lstStyle/>
        <a:p>
          <a:endParaRPr lang="en-US"/>
        </a:p>
      </dgm:t>
    </dgm:pt>
    <dgm:pt modelId="{B481D260-0F7D-4E69-8CA3-71EC4929A302}" type="sibTrans" cxnId="{6F75E814-A049-4741-A413-6C898D80256B}">
      <dgm:prSet/>
      <dgm:spPr/>
      <dgm:t>
        <a:bodyPr/>
        <a:lstStyle/>
        <a:p>
          <a:endParaRPr lang="en-US"/>
        </a:p>
      </dgm:t>
    </dgm:pt>
    <dgm:pt modelId="{D895D787-E39B-4F69-B969-EDA3D4BDB9C2}">
      <dgm:prSet phldrT="[Text]" custT="1"/>
      <dgm:spPr/>
      <dgm:t>
        <a:bodyPr/>
        <a:lstStyle/>
        <a:p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Electronic banking</a:t>
          </a:r>
        </a:p>
      </dgm:t>
    </dgm:pt>
    <dgm:pt modelId="{AF6AF55A-5A04-43C7-A548-4C77423FF359}" type="parTrans" cxnId="{07C6F3F6-3E9C-4ED7-B41F-43B3DDC9F492}">
      <dgm:prSet/>
      <dgm:spPr/>
      <dgm:t>
        <a:bodyPr/>
        <a:lstStyle/>
        <a:p>
          <a:endParaRPr lang="en-US"/>
        </a:p>
      </dgm:t>
    </dgm:pt>
    <dgm:pt modelId="{0E127F41-DE97-421B-8374-FADBA425C794}" type="sibTrans" cxnId="{07C6F3F6-3E9C-4ED7-B41F-43B3DDC9F492}">
      <dgm:prSet/>
      <dgm:spPr/>
      <dgm:t>
        <a:bodyPr/>
        <a:lstStyle/>
        <a:p>
          <a:endParaRPr lang="en-US"/>
        </a:p>
      </dgm:t>
    </dgm:pt>
    <dgm:pt modelId="{3FF975B7-ECCC-4BE7-9D95-244EAEE232B1}" type="pres">
      <dgm:prSet presAssocID="{2DF03522-D769-49D5-8F3E-E6D604524CB6}" presName="CompostProcess" presStyleCnt="0">
        <dgm:presLayoutVars>
          <dgm:dir/>
          <dgm:resizeHandles val="exact"/>
        </dgm:presLayoutVars>
      </dgm:prSet>
      <dgm:spPr/>
    </dgm:pt>
    <dgm:pt modelId="{EA48F9E1-147F-4E29-8B55-2299C2D90D08}" type="pres">
      <dgm:prSet presAssocID="{2DF03522-D769-49D5-8F3E-E6D604524CB6}" presName="arrow" presStyleLbl="bgShp" presStyleIdx="0" presStyleCnt="1"/>
      <dgm:spPr/>
    </dgm:pt>
    <dgm:pt modelId="{585545F9-5728-4F9D-A087-943B1D1CD4A6}" type="pres">
      <dgm:prSet presAssocID="{2DF03522-D769-49D5-8F3E-E6D604524CB6}" presName="linearProcess" presStyleCnt="0"/>
      <dgm:spPr/>
    </dgm:pt>
    <dgm:pt modelId="{64799E33-1975-41E8-B0B5-8EBDDB8A4CDA}" type="pres">
      <dgm:prSet presAssocID="{2C91EC95-30AF-42AA-AEB8-D55E829CFD4B}" presName="textNode" presStyleLbl="node1" presStyleIdx="0" presStyleCnt="3">
        <dgm:presLayoutVars>
          <dgm:bulletEnabled val="1"/>
        </dgm:presLayoutVars>
      </dgm:prSet>
      <dgm:spPr/>
    </dgm:pt>
    <dgm:pt modelId="{44E9748E-2DFF-4293-ADE7-5373F84726D7}" type="pres">
      <dgm:prSet presAssocID="{96CCD1AD-A8C7-46BD-A66F-EF886F858C77}" presName="sibTrans" presStyleCnt="0"/>
      <dgm:spPr/>
    </dgm:pt>
    <dgm:pt modelId="{D16378DE-12A2-4C8F-B21F-2EAC1F7D6A83}" type="pres">
      <dgm:prSet presAssocID="{4F55434E-F2E7-4CBF-B439-A2CD1CABD38A}" presName="textNode" presStyleLbl="node1" presStyleIdx="1" presStyleCnt="3">
        <dgm:presLayoutVars>
          <dgm:bulletEnabled val="1"/>
        </dgm:presLayoutVars>
      </dgm:prSet>
      <dgm:spPr/>
    </dgm:pt>
    <dgm:pt modelId="{0C5DB587-AEB2-40D2-80E2-B57E3B6943A4}" type="pres">
      <dgm:prSet presAssocID="{B481D260-0F7D-4E69-8CA3-71EC4929A302}" presName="sibTrans" presStyleCnt="0"/>
      <dgm:spPr/>
    </dgm:pt>
    <dgm:pt modelId="{23FDE54B-1809-4109-9FB9-4FB1FF678C2C}" type="pres">
      <dgm:prSet presAssocID="{D895D787-E39B-4F69-B969-EDA3D4BDB9C2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6F75E814-A049-4741-A413-6C898D80256B}" srcId="{2DF03522-D769-49D5-8F3E-E6D604524CB6}" destId="{4F55434E-F2E7-4CBF-B439-A2CD1CABD38A}" srcOrd="1" destOrd="0" parTransId="{EE2C5B1C-FBAA-4C89-B631-7AFA244B43E0}" sibTransId="{B481D260-0F7D-4E69-8CA3-71EC4929A302}"/>
    <dgm:cxn modelId="{694B2335-74A4-40A1-809B-AF0FB156F228}" type="presOf" srcId="{2C91EC95-30AF-42AA-AEB8-D55E829CFD4B}" destId="{64799E33-1975-41E8-B0B5-8EBDDB8A4CDA}" srcOrd="0" destOrd="0" presId="urn:microsoft.com/office/officeart/2005/8/layout/hProcess9"/>
    <dgm:cxn modelId="{F29BD87A-EB96-4080-9918-3E5ED740AA35}" type="presOf" srcId="{2DF03522-D769-49D5-8F3E-E6D604524CB6}" destId="{3FF975B7-ECCC-4BE7-9D95-244EAEE232B1}" srcOrd="0" destOrd="0" presId="urn:microsoft.com/office/officeart/2005/8/layout/hProcess9"/>
    <dgm:cxn modelId="{9C231C7B-B98B-44F8-B273-82D9CC26D7E8}" srcId="{2DF03522-D769-49D5-8F3E-E6D604524CB6}" destId="{2C91EC95-30AF-42AA-AEB8-D55E829CFD4B}" srcOrd="0" destOrd="0" parTransId="{9BF5148B-1BAF-4F29-B093-9B391987783A}" sibTransId="{96CCD1AD-A8C7-46BD-A66F-EF886F858C77}"/>
    <dgm:cxn modelId="{1694078F-A3CC-478F-A333-4C0869C15240}" type="presOf" srcId="{D895D787-E39B-4F69-B969-EDA3D4BDB9C2}" destId="{23FDE54B-1809-4109-9FB9-4FB1FF678C2C}" srcOrd="0" destOrd="0" presId="urn:microsoft.com/office/officeart/2005/8/layout/hProcess9"/>
    <dgm:cxn modelId="{24154AC9-7C2B-44A3-BAD2-5CBB2AE601E5}" type="presOf" srcId="{4F55434E-F2E7-4CBF-B439-A2CD1CABD38A}" destId="{D16378DE-12A2-4C8F-B21F-2EAC1F7D6A83}" srcOrd="0" destOrd="0" presId="urn:microsoft.com/office/officeart/2005/8/layout/hProcess9"/>
    <dgm:cxn modelId="{07C6F3F6-3E9C-4ED7-B41F-43B3DDC9F492}" srcId="{2DF03522-D769-49D5-8F3E-E6D604524CB6}" destId="{D895D787-E39B-4F69-B969-EDA3D4BDB9C2}" srcOrd="2" destOrd="0" parTransId="{AF6AF55A-5A04-43C7-A548-4C77423FF359}" sibTransId="{0E127F41-DE97-421B-8374-FADBA425C794}"/>
    <dgm:cxn modelId="{B5E0BCCD-7D0B-4862-BC63-9CA4B1E1DCC2}" type="presParOf" srcId="{3FF975B7-ECCC-4BE7-9D95-244EAEE232B1}" destId="{EA48F9E1-147F-4E29-8B55-2299C2D90D08}" srcOrd="0" destOrd="0" presId="urn:microsoft.com/office/officeart/2005/8/layout/hProcess9"/>
    <dgm:cxn modelId="{93789D2F-B045-4921-878A-E263B050C766}" type="presParOf" srcId="{3FF975B7-ECCC-4BE7-9D95-244EAEE232B1}" destId="{585545F9-5728-4F9D-A087-943B1D1CD4A6}" srcOrd="1" destOrd="0" presId="urn:microsoft.com/office/officeart/2005/8/layout/hProcess9"/>
    <dgm:cxn modelId="{1B85F41F-A5C3-4C36-B98B-B8187190A27F}" type="presParOf" srcId="{585545F9-5728-4F9D-A087-943B1D1CD4A6}" destId="{64799E33-1975-41E8-B0B5-8EBDDB8A4CDA}" srcOrd="0" destOrd="0" presId="urn:microsoft.com/office/officeart/2005/8/layout/hProcess9"/>
    <dgm:cxn modelId="{E1F331C9-7248-4556-82FF-5B850C0F77B0}" type="presParOf" srcId="{585545F9-5728-4F9D-A087-943B1D1CD4A6}" destId="{44E9748E-2DFF-4293-ADE7-5373F84726D7}" srcOrd="1" destOrd="0" presId="urn:microsoft.com/office/officeart/2005/8/layout/hProcess9"/>
    <dgm:cxn modelId="{841D7614-FD12-42A0-A0BE-3A9319FF4D2A}" type="presParOf" srcId="{585545F9-5728-4F9D-A087-943B1D1CD4A6}" destId="{D16378DE-12A2-4C8F-B21F-2EAC1F7D6A83}" srcOrd="2" destOrd="0" presId="urn:microsoft.com/office/officeart/2005/8/layout/hProcess9"/>
    <dgm:cxn modelId="{BF0C363C-9C09-4A72-B383-4BAD95414DC8}" type="presParOf" srcId="{585545F9-5728-4F9D-A087-943B1D1CD4A6}" destId="{0C5DB587-AEB2-40D2-80E2-B57E3B6943A4}" srcOrd="3" destOrd="0" presId="urn:microsoft.com/office/officeart/2005/8/layout/hProcess9"/>
    <dgm:cxn modelId="{9003A4D9-09BF-4A18-A7A4-9189B34FFD22}" type="presParOf" srcId="{585545F9-5728-4F9D-A087-943B1D1CD4A6}" destId="{23FDE54B-1809-4109-9FB9-4FB1FF678C2C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73460E2-25E3-4AF9-A5DA-F5EDF9BD600E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7951B2E-38C5-42F7-B78F-4102F557B2C6}">
      <dgm:prSet phldrT="[Text]" custT="1"/>
      <dgm:spPr/>
      <dgm:t>
        <a:bodyPr/>
        <a:lstStyle/>
        <a:p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Share-Secured Loan</a:t>
          </a:r>
        </a:p>
      </dgm:t>
    </dgm:pt>
    <dgm:pt modelId="{6B01D591-2575-44B0-8BDC-ABF77EA4EF6F}" type="parTrans" cxnId="{09CCEA54-6960-461F-992D-006884F985B3}">
      <dgm:prSet/>
      <dgm:spPr/>
      <dgm:t>
        <a:bodyPr/>
        <a:lstStyle/>
        <a:p>
          <a:endParaRPr lang="en-US"/>
        </a:p>
      </dgm:t>
    </dgm:pt>
    <dgm:pt modelId="{EB6090F7-C220-4224-848A-BCE942BAE7C2}" type="sibTrans" cxnId="{09CCEA54-6960-461F-992D-006884F985B3}">
      <dgm:prSet/>
      <dgm:spPr/>
      <dgm:t>
        <a:bodyPr/>
        <a:lstStyle/>
        <a:p>
          <a:endParaRPr lang="en-US" dirty="0"/>
        </a:p>
      </dgm:t>
    </dgm:pt>
    <dgm:pt modelId="{AF48C8A7-9BC1-4AF4-B74F-803FC3D63185}">
      <dgm:prSet phldrT="[Text]" custT="1"/>
      <dgm:spPr>
        <a:solidFill>
          <a:schemeClr val="tx1"/>
        </a:solidFill>
      </dgm:spPr>
      <dgm:t>
        <a:bodyPr/>
        <a:lstStyle/>
        <a:p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Co-signed Loan</a:t>
          </a:r>
        </a:p>
      </dgm:t>
    </dgm:pt>
    <dgm:pt modelId="{BB3E51DD-ACFE-436D-A952-ED3DD1593193}" type="parTrans" cxnId="{1D007AB9-F921-403F-A289-CD0E813070C0}">
      <dgm:prSet/>
      <dgm:spPr/>
      <dgm:t>
        <a:bodyPr/>
        <a:lstStyle/>
        <a:p>
          <a:endParaRPr lang="en-US"/>
        </a:p>
      </dgm:t>
    </dgm:pt>
    <dgm:pt modelId="{332E9CAE-328B-4922-8E4A-68FE015993E3}" type="sibTrans" cxnId="{1D007AB9-F921-403F-A289-CD0E813070C0}">
      <dgm:prSet/>
      <dgm:spPr/>
      <dgm:t>
        <a:bodyPr/>
        <a:lstStyle/>
        <a:p>
          <a:endParaRPr lang="en-US" dirty="0"/>
        </a:p>
      </dgm:t>
    </dgm:pt>
    <dgm:pt modelId="{B22A3302-2DC0-4FF8-B7BF-2FDB679543DC}">
      <dgm:prSet phldrT="[Text]" custT="1"/>
      <dgm:spPr>
        <a:solidFill>
          <a:schemeClr val="accent1"/>
        </a:solidFill>
      </dgm:spPr>
      <dgm:t>
        <a:bodyPr/>
        <a:lstStyle/>
        <a:p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Retail Cards</a:t>
          </a:r>
        </a:p>
      </dgm:t>
    </dgm:pt>
    <dgm:pt modelId="{E187ABE1-9461-4124-8425-0575697411E7}" type="parTrans" cxnId="{CAB8C653-54EB-493F-B45C-F120C18C06BA}">
      <dgm:prSet/>
      <dgm:spPr/>
      <dgm:t>
        <a:bodyPr/>
        <a:lstStyle/>
        <a:p>
          <a:endParaRPr lang="en-US"/>
        </a:p>
      </dgm:t>
    </dgm:pt>
    <dgm:pt modelId="{4C243DDD-E473-4EA4-B772-3071360DAF7D}" type="sibTrans" cxnId="{CAB8C653-54EB-493F-B45C-F120C18C06BA}">
      <dgm:prSet/>
      <dgm:spPr/>
      <dgm:t>
        <a:bodyPr/>
        <a:lstStyle/>
        <a:p>
          <a:endParaRPr lang="en-US" dirty="0"/>
        </a:p>
      </dgm:t>
    </dgm:pt>
    <dgm:pt modelId="{69143BF2-5BBC-48F6-970E-E6483995EEAC}">
      <dgm:prSet phldrT="[Text]" custT="1"/>
      <dgm:spPr/>
      <dgm:t>
        <a:bodyPr/>
        <a:lstStyle/>
        <a:p>
          <a:r>
            <a:rPr lang="en-US" sz="2800" dirty="0">
              <a:latin typeface="Arial" panose="020B0604020202020204" pitchFamily="34" charset="0"/>
              <a:cs typeface="Arial" panose="020B0604020202020204" pitchFamily="34" charset="0"/>
            </a:rPr>
            <a:t>Major Credit Cards</a:t>
          </a:r>
        </a:p>
      </dgm:t>
    </dgm:pt>
    <dgm:pt modelId="{39E9E0C0-BA16-4FAB-8CD7-68FBA1E8E174}" type="parTrans" cxnId="{6772FF60-57A4-4F8A-A3F8-A50BCB733EAB}">
      <dgm:prSet/>
      <dgm:spPr/>
      <dgm:t>
        <a:bodyPr/>
        <a:lstStyle/>
        <a:p>
          <a:endParaRPr lang="en-US"/>
        </a:p>
      </dgm:t>
    </dgm:pt>
    <dgm:pt modelId="{6927C70B-1731-43BB-9E3C-263F10BFDF52}" type="sibTrans" cxnId="{6772FF60-57A4-4F8A-A3F8-A50BCB733EAB}">
      <dgm:prSet/>
      <dgm:spPr/>
      <dgm:t>
        <a:bodyPr/>
        <a:lstStyle/>
        <a:p>
          <a:endParaRPr lang="en-US"/>
        </a:p>
      </dgm:t>
    </dgm:pt>
    <dgm:pt modelId="{B51AFA3B-8925-462F-A7C9-0B3898965A47}" type="pres">
      <dgm:prSet presAssocID="{773460E2-25E3-4AF9-A5DA-F5EDF9BD600E}" presName="outerComposite" presStyleCnt="0">
        <dgm:presLayoutVars>
          <dgm:chMax val="5"/>
          <dgm:dir/>
          <dgm:resizeHandles val="exact"/>
        </dgm:presLayoutVars>
      </dgm:prSet>
      <dgm:spPr/>
    </dgm:pt>
    <dgm:pt modelId="{1769A3A1-DDDF-462B-A574-189941076529}" type="pres">
      <dgm:prSet presAssocID="{773460E2-25E3-4AF9-A5DA-F5EDF9BD600E}" presName="dummyMaxCanvas" presStyleCnt="0">
        <dgm:presLayoutVars/>
      </dgm:prSet>
      <dgm:spPr/>
    </dgm:pt>
    <dgm:pt modelId="{06BA0A75-B57F-4B86-94B8-5512E624955C}" type="pres">
      <dgm:prSet presAssocID="{773460E2-25E3-4AF9-A5DA-F5EDF9BD600E}" presName="FourNodes_1" presStyleLbl="node1" presStyleIdx="0" presStyleCnt="4">
        <dgm:presLayoutVars>
          <dgm:bulletEnabled val="1"/>
        </dgm:presLayoutVars>
      </dgm:prSet>
      <dgm:spPr/>
    </dgm:pt>
    <dgm:pt modelId="{CA84CFD6-ADB2-46E8-8CD9-DBAA027D7F48}" type="pres">
      <dgm:prSet presAssocID="{773460E2-25E3-4AF9-A5DA-F5EDF9BD600E}" presName="FourNodes_2" presStyleLbl="node1" presStyleIdx="1" presStyleCnt="4">
        <dgm:presLayoutVars>
          <dgm:bulletEnabled val="1"/>
        </dgm:presLayoutVars>
      </dgm:prSet>
      <dgm:spPr/>
    </dgm:pt>
    <dgm:pt modelId="{9F31342A-C64F-4D74-9427-5D9D432F9F6C}" type="pres">
      <dgm:prSet presAssocID="{773460E2-25E3-4AF9-A5DA-F5EDF9BD600E}" presName="FourNodes_3" presStyleLbl="node1" presStyleIdx="2" presStyleCnt="4">
        <dgm:presLayoutVars>
          <dgm:bulletEnabled val="1"/>
        </dgm:presLayoutVars>
      </dgm:prSet>
      <dgm:spPr/>
    </dgm:pt>
    <dgm:pt modelId="{D1CDDA0A-0E15-41DC-BDFF-5C6C61397065}" type="pres">
      <dgm:prSet presAssocID="{773460E2-25E3-4AF9-A5DA-F5EDF9BD600E}" presName="FourNodes_4" presStyleLbl="node1" presStyleIdx="3" presStyleCnt="4">
        <dgm:presLayoutVars>
          <dgm:bulletEnabled val="1"/>
        </dgm:presLayoutVars>
      </dgm:prSet>
      <dgm:spPr/>
    </dgm:pt>
    <dgm:pt modelId="{782AA5A0-C44F-4A62-9F6F-0BA36DD2784B}" type="pres">
      <dgm:prSet presAssocID="{773460E2-25E3-4AF9-A5DA-F5EDF9BD600E}" presName="FourConn_1-2" presStyleLbl="fgAccFollowNode1" presStyleIdx="0" presStyleCnt="3">
        <dgm:presLayoutVars>
          <dgm:bulletEnabled val="1"/>
        </dgm:presLayoutVars>
      </dgm:prSet>
      <dgm:spPr/>
    </dgm:pt>
    <dgm:pt modelId="{F361B1B0-F423-47A5-B7F1-59950DF7F088}" type="pres">
      <dgm:prSet presAssocID="{773460E2-25E3-4AF9-A5DA-F5EDF9BD600E}" presName="FourConn_2-3" presStyleLbl="fgAccFollowNode1" presStyleIdx="1" presStyleCnt="3">
        <dgm:presLayoutVars>
          <dgm:bulletEnabled val="1"/>
        </dgm:presLayoutVars>
      </dgm:prSet>
      <dgm:spPr/>
    </dgm:pt>
    <dgm:pt modelId="{4034436B-563F-4E6E-BAB0-BD989E18A043}" type="pres">
      <dgm:prSet presAssocID="{773460E2-25E3-4AF9-A5DA-F5EDF9BD600E}" presName="FourConn_3-4" presStyleLbl="fgAccFollowNode1" presStyleIdx="2" presStyleCnt="3">
        <dgm:presLayoutVars>
          <dgm:bulletEnabled val="1"/>
        </dgm:presLayoutVars>
      </dgm:prSet>
      <dgm:spPr/>
    </dgm:pt>
    <dgm:pt modelId="{2E88FE36-306A-4ACD-BCAD-7A966BBAFED2}" type="pres">
      <dgm:prSet presAssocID="{773460E2-25E3-4AF9-A5DA-F5EDF9BD600E}" presName="FourNodes_1_text" presStyleLbl="node1" presStyleIdx="3" presStyleCnt="4">
        <dgm:presLayoutVars>
          <dgm:bulletEnabled val="1"/>
        </dgm:presLayoutVars>
      </dgm:prSet>
      <dgm:spPr/>
    </dgm:pt>
    <dgm:pt modelId="{49FB10CC-19C3-4F84-A22C-8B594DE4AD66}" type="pres">
      <dgm:prSet presAssocID="{773460E2-25E3-4AF9-A5DA-F5EDF9BD600E}" presName="FourNodes_2_text" presStyleLbl="node1" presStyleIdx="3" presStyleCnt="4">
        <dgm:presLayoutVars>
          <dgm:bulletEnabled val="1"/>
        </dgm:presLayoutVars>
      </dgm:prSet>
      <dgm:spPr/>
    </dgm:pt>
    <dgm:pt modelId="{B16F66C5-81DE-4611-AC09-CBCD02BB2ADF}" type="pres">
      <dgm:prSet presAssocID="{773460E2-25E3-4AF9-A5DA-F5EDF9BD600E}" presName="FourNodes_3_text" presStyleLbl="node1" presStyleIdx="3" presStyleCnt="4">
        <dgm:presLayoutVars>
          <dgm:bulletEnabled val="1"/>
        </dgm:presLayoutVars>
      </dgm:prSet>
      <dgm:spPr/>
    </dgm:pt>
    <dgm:pt modelId="{30A772A2-6342-4233-A347-10F6802442C1}" type="pres">
      <dgm:prSet presAssocID="{773460E2-25E3-4AF9-A5DA-F5EDF9BD600E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E7012B05-0CCF-4E65-B84A-60F443CA60AE}" type="presOf" srcId="{AF48C8A7-9BC1-4AF4-B74F-803FC3D63185}" destId="{49FB10CC-19C3-4F84-A22C-8B594DE4AD66}" srcOrd="1" destOrd="0" presId="urn:microsoft.com/office/officeart/2005/8/layout/vProcess5"/>
    <dgm:cxn modelId="{04D2052D-4E7C-409C-BE43-3159B19482CD}" type="presOf" srcId="{B22A3302-2DC0-4FF8-B7BF-2FDB679543DC}" destId="{B16F66C5-81DE-4611-AC09-CBCD02BB2ADF}" srcOrd="1" destOrd="0" presId="urn:microsoft.com/office/officeart/2005/8/layout/vProcess5"/>
    <dgm:cxn modelId="{6772FF60-57A4-4F8A-A3F8-A50BCB733EAB}" srcId="{773460E2-25E3-4AF9-A5DA-F5EDF9BD600E}" destId="{69143BF2-5BBC-48F6-970E-E6483995EEAC}" srcOrd="3" destOrd="0" parTransId="{39E9E0C0-BA16-4FAB-8CD7-68FBA1E8E174}" sibTransId="{6927C70B-1731-43BB-9E3C-263F10BFDF52}"/>
    <dgm:cxn modelId="{EF9CA141-5E20-47A9-809C-F5A7C7510BF4}" type="presOf" srcId="{47951B2E-38C5-42F7-B78F-4102F557B2C6}" destId="{2E88FE36-306A-4ACD-BCAD-7A966BBAFED2}" srcOrd="1" destOrd="0" presId="urn:microsoft.com/office/officeart/2005/8/layout/vProcess5"/>
    <dgm:cxn modelId="{58073F50-5CDA-4F1E-8B2A-43587E641202}" type="presOf" srcId="{AF48C8A7-9BC1-4AF4-B74F-803FC3D63185}" destId="{CA84CFD6-ADB2-46E8-8CD9-DBAA027D7F48}" srcOrd="0" destOrd="0" presId="urn:microsoft.com/office/officeart/2005/8/layout/vProcess5"/>
    <dgm:cxn modelId="{CAB8C653-54EB-493F-B45C-F120C18C06BA}" srcId="{773460E2-25E3-4AF9-A5DA-F5EDF9BD600E}" destId="{B22A3302-2DC0-4FF8-B7BF-2FDB679543DC}" srcOrd="2" destOrd="0" parTransId="{E187ABE1-9461-4124-8425-0575697411E7}" sibTransId="{4C243DDD-E473-4EA4-B772-3071360DAF7D}"/>
    <dgm:cxn modelId="{09CCEA54-6960-461F-992D-006884F985B3}" srcId="{773460E2-25E3-4AF9-A5DA-F5EDF9BD600E}" destId="{47951B2E-38C5-42F7-B78F-4102F557B2C6}" srcOrd="0" destOrd="0" parTransId="{6B01D591-2575-44B0-8BDC-ABF77EA4EF6F}" sibTransId="{EB6090F7-C220-4224-848A-BCE942BAE7C2}"/>
    <dgm:cxn modelId="{B40B878D-7EE8-4BA8-992F-A010BE91B034}" type="presOf" srcId="{69143BF2-5BBC-48F6-970E-E6483995EEAC}" destId="{D1CDDA0A-0E15-41DC-BDFF-5C6C61397065}" srcOrd="0" destOrd="0" presId="urn:microsoft.com/office/officeart/2005/8/layout/vProcess5"/>
    <dgm:cxn modelId="{C4158594-D125-4328-8080-C52E6B6E993A}" type="presOf" srcId="{EB6090F7-C220-4224-848A-BCE942BAE7C2}" destId="{782AA5A0-C44F-4A62-9F6F-0BA36DD2784B}" srcOrd="0" destOrd="0" presId="urn:microsoft.com/office/officeart/2005/8/layout/vProcess5"/>
    <dgm:cxn modelId="{28967799-1714-43ED-A59F-330F40232DD4}" type="presOf" srcId="{332E9CAE-328B-4922-8E4A-68FE015993E3}" destId="{F361B1B0-F423-47A5-B7F1-59950DF7F088}" srcOrd="0" destOrd="0" presId="urn:microsoft.com/office/officeart/2005/8/layout/vProcess5"/>
    <dgm:cxn modelId="{378326AB-4E43-4CB9-9B9B-378537B9958E}" type="presOf" srcId="{69143BF2-5BBC-48F6-970E-E6483995EEAC}" destId="{30A772A2-6342-4233-A347-10F6802442C1}" srcOrd="1" destOrd="0" presId="urn:microsoft.com/office/officeart/2005/8/layout/vProcess5"/>
    <dgm:cxn modelId="{1D007AB9-F921-403F-A289-CD0E813070C0}" srcId="{773460E2-25E3-4AF9-A5DA-F5EDF9BD600E}" destId="{AF48C8A7-9BC1-4AF4-B74F-803FC3D63185}" srcOrd="1" destOrd="0" parTransId="{BB3E51DD-ACFE-436D-A952-ED3DD1593193}" sibTransId="{332E9CAE-328B-4922-8E4A-68FE015993E3}"/>
    <dgm:cxn modelId="{ABF571BA-7728-4B93-A6A0-55FE2BD4ADE3}" type="presOf" srcId="{47951B2E-38C5-42F7-B78F-4102F557B2C6}" destId="{06BA0A75-B57F-4B86-94B8-5512E624955C}" srcOrd="0" destOrd="0" presId="urn:microsoft.com/office/officeart/2005/8/layout/vProcess5"/>
    <dgm:cxn modelId="{21782DD4-41F4-4158-B26C-F9FDC875DF6D}" type="presOf" srcId="{B22A3302-2DC0-4FF8-B7BF-2FDB679543DC}" destId="{9F31342A-C64F-4D74-9427-5D9D432F9F6C}" srcOrd="0" destOrd="0" presId="urn:microsoft.com/office/officeart/2005/8/layout/vProcess5"/>
    <dgm:cxn modelId="{FC090BD8-FA0C-4528-B828-BB0F3518F14F}" type="presOf" srcId="{773460E2-25E3-4AF9-A5DA-F5EDF9BD600E}" destId="{B51AFA3B-8925-462F-A7C9-0B3898965A47}" srcOrd="0" destOrd="0" presId="urn:microsoft.com/office/officeart/2005/8/layout/vProcess5"/>
    <dgm:cxn modelId="{C54CDCF9-8257-439E-B2DB-C193F5B69C29}" type="presOf" srcId="{4C243DDD-E473-4EA4-B772-3071360DAF7D}" destId="{4034436B-563F-4E6E-BAB0-BD989E18A043}" srcOrd="0" destOrd="0" presId="urn:microsoft.com/office/officeart/2005/8/layout/vProcess5"/>
    <dgm:cxn modelId="{F7FF4A3D-68C5-43B4-8E6F-02E46E169F43}" type="presParOf" srcId="{B51AFA3B-8925-462F-A7C9-0B3898965A47}" destId="{1769A3A1-DDDF-462B-A574-189941076529}" srcOrd="0" destOrd="0" presId="urn:microsoft.com/office/officeart/2005/8/layout/vProcess5"/>
    <dgm:cxn modelId="{69482238-D415-4452-9B1A-CE11A33F93E3}" type="presParOf" srcId="{B51AFA3B-8925-462F-A7C9-0B3898965A47}" destId="{06BA0A75-B57F-4B86-94B8-5512E624955C}" srcOrd="1" destOrd="0" presId="urn:microsoft.com/office/officeart/2005/8/layout/vProcess5"/>
    <dgm:cxn modelId="{FA938C0D-BAFA-4E12-B7FC-F7CE898923DF}" type="presParOf" srcId="{B51AFA3B-8925-462F-A7C9-0B3898965A47}" destId="{CA84CFD6-ADB2-46E8-8CD9-DBAA027D7F48}" srcOrd="2" destOrd="0" presId="urn:microsoft.com/office/officeart/2005/8/layout/vProcess5"/>
    <dgm:cxn modelId="{5E51926F-606D-43D1-8F4B-E2C3CCCC216F}" type="presParOf" srcId="{B51AFA3B-8925-462F-A7C9-0B3898965A47}" destId="{9F31342A-C64F-4D74-9427-5D9D432F9F6C}" srcOrd="3" destOrd="0" presId="urn:microsoft.com/office/officeart/2005/8/layout/vProcess5"/>
    <dgm:cxn modelId="{57F8AB5A-A9EB-4CAA-8114-D3732AB6A65D}" type="presParOf" srcId="{B51AFA3B-8925-462F-A7C9-0B3898965A47}" destId="{D1CDDA0A-0E15-41DC-BDFF-5C6C61397065}" srcOrd="4" destOrd="0" presId="urn:microsoft.com/office/officeart/2005/8/layout/vProcess5"/>
    <dgm:cxn modelId="{27466069-A48C-4994-9D34-9A87ADDD7179}" type="presParOf" srcId="{B51AFA3B-8925-462F-A7C9-0B3898965A47}" destId="{782AA5A0-C44F-4A62-9F6F-0BA36DD2784B}" srcOrd="5" destOrd="0" presId="urn:microsoft.com/office/officeart/2005/8/layout/vProcess5"/>
    <dgm:cxn modelId="{0345E986-7648-4096-884F-BA32F0D0D22E}" type="presParOf" srcId="{B51AFA3B-8925-462F-A7C9-0B3898965A47}" destId="{F361B1B0-F423-47A5-B7F1-59950DF7F088}" srcOrd="6" destOrd="0" presId="urn:microsoft.com/office/officeart/2005/8/layout/vProcess5"/>
    <dgm:cxn modelId="{9C8F7A90-7999-48C7-A85B-D854CFD7A695}" type="presParOf" srcId="{B51AFA3B-8925-462F-A7C9-0B3898965A47}" destId="{4034436B-563F-4E6E-BAB0-BD989E18A043}" srcOrd="7" destOrd="0" presId="urn:microsoft.com/office/officeart/2005/8/layout/vProcess5"/>
    <dgm:cxn modelId="{1D4F715A-A3AC-4729-8A6E-668F7F2DC47B}" type="presParOf" srcId="{B51AFA3B-8925-462F-A7C9-0B3898965A47}" destId="{2E88FE36-306A-4ACD-BCAD-7A966BBAFED2}" srcOrd="8" destOrd="0" presId="urn:microsoft.com/office/officeart/2005/8/layout/vProcess5"/>
    <dgm:cxn modelId="{CD29C94C-D2CB-45A0-8DC9-9749F14D3A89}" type="presParOf" srcId="{B51AFA3B-8925-462F-A7C9-0B3898965A47}" destId="{49FB10CC-19C3-4F84-A22C-8B594DE4AD66}" srcOrd="9" destOrd="0" presId="urn:microsoft.com/office/officeart/2005/8/layout/vProcess5"/>
    <dgm:cxn modelId="{7CF673A8-AE7A-4176-8D4B-D08578B25EA2}" type="presParOf" srcId="{B51AFA3B-8925-462F-A7C9-0B3898965A47}" destId="{B16F66C5-81DE-4611-AC09-CBCD02BB2ADF}" srcOrd="10" destOrd="0" presId="urn:microsoft.com/office/officeart/2005/8/layout/vProcess5"/>
    <dgm:cxn modelId="{913A4E77-6D54-4216-A91F-14D706939AA6}" type="presParOf" srcId="{B51AFA3B-8925-462F-A7C9-0B3898965A47}" destId="{30A772A2-6342-4233-A347-10F6802442C1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C699B1-D9E1-409C-A9E0-52B5B9245002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A70616-101A-480C-8134-C47D987F7B44}">
      <dgm:prSet phldrT="[Text]" custT="1"/>
      <dgm:spPr/>
      <dgm:t>
        <a:bodyPr/>
        <a:lstStyle/>
        <a:p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Wise</a:t>
          </a:r>
        </a:p>
      </dgm:t>
    </dgm:pt>
    <dgm:pt modelId="{5B29CA12-9A3A-4B7A-969B-2F793D85E349}" type="parTrans" cxnId="{73FABFD2-49DA-4970-A181-C13A80D362C0}">
      <dgm:prSet/>
      <dgm:spPr/>
      <dgm:t>
        <a:bodyPr/>
        <a:lstStyle/>
        <a:p>
          <a:endParaRPr lang="en-US"/>
        </a:p>
      </dgm:t>
    </dgm:pt>
    <dgm:pt modelId="{624498A0-E4DC-45E6-B136-7B1D4FD31C5C}" type="sibTrans" cxnId="{73FABFD2-49DA-4970-A181-C13A80D362C0}">
      <dgm:prSet/>
      <dgm:spPr/>
      <dgm:t>
        <a:bodyPr/>
        <a:lstStyle/>
        <a:p>
          <a:endParaRPr lang="en-US"/>
        </a:p>
      </dgm:t>
    </dgm:pt>
    <dgm:pt modelId="{861969BB-7388-4D72-A7AF-53B134A9BB16}">
      <dgm:prSet phldrT="[Text]" custT="1"/>
      <dgm:spPr/>
      <dgm:t>
        <a:bodyPr/>
        <a:lstStyle/>
        <a:p>
          <a:pPr algn="l"/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Planned purchases</a:t>
          </a:r>
        </a:p>
      </dgm:t>
    </dgm:pt>
    <dgm:pt modelId="{BC744AF6-4716-4B93-937D-20AA458AAAEE}" type="parTrans" cxnId="{C3087FCB-61D4-4F27-8572-178D8EEE8442}">
      <dgm:prSet/>
      <dgm:spPr/>
      <dgm:t>
        <a:bodyPr/>
        <a:lstStyle/>
        <a:p>
          <a:endParaRPr lang="en-US"/>
        </a:p>
      </dgm:t>
    </dgm:pt>
    <dgm:pt modelId="{80A41511-80AC-4783-B3A0-6225AF787A8E}" type="sibTrans" cxnId="{C3087FCB-61D4-4F27-8572-178D8EEE8442}">
      <dgm:prSet/>
      <dgm:spPr/>
      <dgm:t>
        <a:bodyPr/>
        <a:lstStyle/>
        <a:p>
          <a:endParaRPr lang="en-US"/>
        </a:p>
      </dgm:t>
    </dgm:pt>
    <dgm:pt modelId="{2617DB29-84C7-4B21-BBB8-2C88D0727ED9}">
      <dgm:prSet phldrT="[Text]" custT="1"/>
      <dgm:spPr/>
      <dgm:t>
        <a:bodyPr/>
        <a:lstStyle/>
        <a:p>
          <a:pPr algn="l"/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Convenience</a:t>
          </a:r>
        </a:p>
      </dgm:t>
    </dgm:pt>
    <dgm:pt modelId="{CEAAE7AF-8950-4F67-A81A-C9DA48AAF548}" type="parTrans" cxnId="{BF22F8A4-3800-4BDF-A363-2EDF4DB6A4CB}">
      <dgm:prSet/>
      <dgm:spPr/>
      <dgm:t>
        <a:bodyPr/>
        <a:lstStyle/>
        <a:p>
          <a:endParaRPr lang="en-US"/>
        </a:p>
      </dgm:t>
    </dgm:pt>
    <dgm:pt modelId="{E42C2281-1CCD-4055-B3E3-B09292DE0938}" type="sibTrans" cxnId="{BF22F8A4-3800-4BDF-A363-2EDF4DB6A4CB}">
      <dgm:prSet/>
      <dgm:spPr/>
      <dgm:t>
        <a:bodyPr/>
        <a:lstStyle/>
        <a:p>
          <a:endParaRPr lang="en-US"/>
        </a:p>
      </dgm:t>
    </dgm:pt>
    <dgm:pt modelId="{693E849F-F0F0-49CA-AAA1-9BDF23AFD9F7}">
      <dgm:prSet phldrT="[Text]" custT="1"/>
      <dgm:spPr/>
      <dgm:t>
        <a:bodyPr/>
        <a:lstStyle/>
        <a:p>
          <a:r>
            <a:rPr lang="en-US" sz="3200" dirty="0">
              <a:latin typeface="Arial" panose="020B0604020202020204" pitchFamily="34" charset="0"/>
              <a:cs typeface="Arial" panose="020B0604020202020204" pitchFamily="34" charset="0"/>
            </a:rPr>
            <a:t>Unwise</a:t>
          </a:r>
        </a:p>
      </dgm:t>
    </dgm:pt>
    <dgm:pt modelId="{D9F91E4C-F08D-4BC0-B720-687244A94ABA}" type="parTrans" cxnId="{FC3A267E-4D59-4AAA-A496-78F5ECB0D253}">
      <dgm:prSet/>
      <dgm:spPr/>
      <dgm:t>
        <a:bodyPr/>
        <a:lstStyle/>
        <a:p>
          <a:endParaRPr lang="en-US"/>
        </a:p>
      </dgm:t>
    </dgm:pt>
    <dgm:pt modelId="{97412904-2677-4164-B476-3FBE5F873381}" type="sibTrans" cxnId="{FC3A267E-4D59-4AAA-A496-78F5ECB0D253}">
      <dgm:prSet/>
      <dgm:spPr/>
      <dgm:t>
        <a:bodyPr/>
        <a:lstStyle/>
        <a:p>
          <a:endParaRPr lang="en-US"/>
        </a:p>
      </dgm:t>
    </dgm:pt>
    <dgm:pt modelId="{59D1DD91-66E4-400D-B0FE-93E8375D91F8}">
      <dgm:prSet phldrT="[Text]" custT="1"/>
      <dgm:spPr/>
      <dgm:t>
        <a:bodyPr/>
        <a:lstStyle/>
        <a:p>
          <a:pPr algn="l"/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Impulse buying</a:t>
          </a:r>
        </a:p>
      </dgm:t>
    </dgm:pt>
    <dgm:pt modelId="{B354CEF2-3E39-44EC-96B6-BE78A4E37311}" type="parTrans" cxnId="{3A4D7BB7-4A70-49E0-A702-82518672EF17}">
      <dgm:prSet/>
      <dgm:spPr/>
      <dgm:t>
        <a:bodyPr/>
        <a:lstStyle/>
        <a:p>
          <a:endParaRPr lang="en-US"/>
        </a:p>
      </dgm:t>
    </dgm:pt>
    <dgm:pt modelId="{8415995B-03B3-4622-944C-6E4A2228F81C}" type="sibTrans" cxnId="{3A4D7BB7-4A70-49E0-A702-82518672EF17}">
      <dgm:prSet/>
      <dgm:spPr/>
      <dgm:t>
        <a:bodyPr/>
        <a:lstStyle/>
        <a:p>
          <a:endParaRPr lang="en-US"/>
        </a:p>
      </dgm:t>
    </dgm:pt>
    <dgm:pt modelId="{A4A35E13-D425-4498-A13B-A82332E75503}">
      <dgm:prSet phldrT="[Text]" custT="1"/>
      <dgm:spPr/>
      <dgm:t>
        <a:bodyPr/>
        <a:lstStyle/>
        <a:p>
          <a:pPr algn="l"/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“Retail therapy”</a:t>
          </a:r>
        </a:p>
      </dgm:t>
    </dgm:pt>
    <dgm:pt modelId="{11DCB01D-49CD-4954-9AEC-3C7672A24D0F}" type="parTrans" cxnId="{07DC05B8-4338-493C-BDCC-CE92C93AA78C}">
      <dgm:prSet/>
      <dgm:spPr/>
      <dgm:t>
        <a:bodyPr/>
        <a:lstStyle/>
        <a:p>
          <a:endParaRPr lang="en-US"/>
        </a:p>
      </dgm:t>
    </dgm:pt>
    <dgm:pt modelId="{5FC8D4C3-0448-4906-A2F9-D7FD5C9A415E}" type="sibTrans" cxnId="{07DC05B8-4338-493C-BDCC-CE92C93AA78C}">
      <dgm:prSet/>
      <dgm:spPr/>
      <dgm:t>
        <a:bodyPr/>
        <a:lstStyle/>
        <a:p>
          <a:endParaRPr lang="en-US"/>
        </a:p>
      </dgm:t>
    </dgm:pt>
    <dgm:pt modelId="{8ADDA16A-CFFE-45DB-827C-068A016F1898}">
      <dgm:prSet phldrT="[Text]" custT="1"/>
      <dgm:spPr/>
      <dgm:t>
        <a:bodyPr/>
        <a:lstStyle/>
        <a:p>
          <a:pPr algn="l"/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Management tool</a:t>
          </a:r>
        </a:p>
      </dgm:t>
    </dgm:pt>
    <dgm:pt modelId="{2F8707A9-9246-43A9-9B41-053E5901A8CF}" type="parTrans" cxnId="{5E6F639C-7272-4B0B-9D72-7FBE8218CB13}">
      <dgm:prSet/>
      <dgm:spPr/>
      <dgm:t>
        <a:bodyPr/>
        <a:lstStyle/>
        <a:p>
          <a:endParaRPr lang="en-US"/>
        </a:p>
      </dgm:t>
    </dgm:pt>
    <dgm:pt modelId="{0F46C234-5F10-48AE-ABC6-EA30A01D2631}" type="sibTrans" cxnId="{5E6F639C-7272-4B0B-9D72-7FBE8218CB13}">
      <dgm:prSet/>
      <dgm:spPr/>
      <dgm:t>
        <a:bodyPr/>
        <a:lstStyle/>
        <a:p>
          <a:endParaRPr lang="en-US"/>
        </a:p>
      </dgm:t>
    </dgm:pt>
    <dgm:pt modelId="{91700CBB-8E40-4E22-B3D2-54DE3F79696E}">
      <dgm:prSet phldrT="[Text]" custT="1"/>
      <dgm:spPr/>
      <dgm:t>
        <a:bodyPr/>
        <a:lstStyle/>
        <a:p>
          <a:pPr algn="l"/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Sales or discounts</a:t>
          </a:r>
        </a:p>
      </dgm:t>
    </dgm:pt>
    <dgm:pt modelId="{A59CF995-2FA2-4275-82D4-8786215A7210}" type="parTrans" cxnId="{DC8E96CB-39D6-4725-8386-276C00D8A11B}">
      <dgm:prSet/>
      <dgm:spPr/>
      <dgm:t>
        <a:bodyPr/>
        <a:lstStyle/>
        <a:p>
          <a:endParaRPr lang="en-US"/>
        </a:p>
      </dgm:t>
    </dgm:pt>
    <dgm:pt modelId="{186304E1-D145-4FB5-A01E-AB1E63FFE48F}" type="sibTrans" cxnId="{DC8E96CB-39D6-4725-8386-276C00D8A11B}">
      <dgm:prSet/>
      <dgm:spPr/>
      <dgm:t>
        <a:bodyPr/>
        <a:lstStyle/>
        <a:p>
          <a:endParaRPr lang="en-US"/>
        </a:p>
      </dgm:t>
    </dgm:pt>
    <dgm:pt modelId="{72A16527-50F8-4789-93F9-4DAE27C1B29B}">
      <dgm:prSet phldrT="[Text]" custT="1"/>
      <dgm:spPr/>
      <dgm:t>
        <a:bodyPr/>
        <a:lstStyle/>
        <a:p>
          <a:pPr algn="l"/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Emergencies</a:t>
          </a:r>
        </a:p>
      </dgm:t>
    </dgm:pt>
    <dgm:pt modelId="{2D0CEB99-B149-483A-AB1F-992900A81E3D}" type="parTrans" cxnId="{9DF0B530-ED0A-4767-AD2A-7B2533EFD10F}">
      <dgm:prSet/>
      <dgm:spPr/>
      <dgm:t>
        <a:bodyPr/>
        <a:lstStyle/>
        <a:p>
          <a:endParaRPr lang="en-US"/>
        </a:p>
      </dgm:t>
    </dgm:pt>
    <dgm:pt modelId="{6EE18980-647D-4411-9672-7B8F50867D61}" type="sibTrans" cxnId="{9DF0B530-ED0A-4767-AD2A-7B2533EFD10F}">
      <dgm:prSet/>
      <dgm:spPr/>
      <dgm:t>
        <a:bodyPr/>
        <a:lstStyle/>
        <a:p>
          <a:endParaRPr lang="en-US"/>
        </a:p>
      </dgm:t>
    </dgm:pt>
    <dgm:pt modelId="{4C05713E-763D-4DD0-AC3F-093CE776F058}">
      <dgm:prSet phldrT="[Text]" custT="1"/>
      <dgm:spPr/>
      <dgm:t>
        <a:bodyPr/>
        <a:lstStyle/>
        <a:p>
          <a:pPr algn="l"/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Status spending</a:t>
          </a:r>
        </a:p>
      </dgm:t>
    </dgm:pt>
    <dgm:pt modelId="{7C0CC590-B572-4823-AAD7-7F0878707315}" type="parTrans" cxnId="{0B2C5EB8-67CE-4F08-AD25-EAAA9CE7A71E}">
      <dgm:prSet/>
      <dgm:spPr/>
      <dgm:t>
        <a:bodyPr/>
        <a:lstStyle/>
        <a:p>
          <a:endParaRPr lang="en-US"/>
        </a:p>
      </dgm:t>
    </dgm:pt>
    <dgm:pt modelId="{3C7798F9-9426-4496-AC9F-0CA328150163}" type="sibTrans" cxnId="{0B2C5EB8-67CE-4F08-AD25-EAAA9CE7A71E}">
      <dgm:prSet/>
      <dgm:spPr/>
      <dgm:t>
        <a:bodyPr/>
        <a:lstStyle/>
        <a:p>
          <a:endParaRPr lang="en-US"/>
        </a:p>
      </dgm:t>
    </dgm:pt>
    <dgm:pt modelId="{E9B820D1-BDAE-49EA-907E-AE5431B7D1CD}">
      <dgm:prSet phldrT="[Text]" custT="1"/>
      <dgm:spPr/>
      <dgm:t>
        <a:bodyPr/>
        <a:lstStyle/>
        <a:p>
          <a:pPr algn="l"/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Revenge spending</a:t>
          </a:r>
        </a:p>
      </dgm:t>
    </dgm:pt>
    <dgm:pt modelId="{51CB77AE-587C-4E23-9BE2-471A891675AE}" type="parTrans" cxnId="{E5DF1503-0C71-4826-8CC3-92421FE402BC}">
      <dgm:prSet/>
      <dgm:spPr/>
      <dgm:t>
        <a:bodyPr/>
        <a:lstStyle/>
        <a:p>
          <a:endParaRPr lang="en-US"/>
        </a:p>
      </dgm:t>
    </dgm:pt>
    <dgm:pt modelId="{7B73110C-6C45-4327-BFE5-EBE83F90DAB1}" type="sibTrans" cxnId="{E5DF1503-0C71-4826-8CC3-92421FE402BC}">
      <dgm:prSet/>
      <dgm:spPr/>
      <dgm:t>
        <a:bodyPr/>
        <a:lstStyle/>
        <a:p>
          <a:endParaRPr lang="en-US"/>
        </a:p>
      </dgm:t>
    </dgm:pt>
    <dgm:pt modelId="{81D4FC57-7443-4B0B-99AF-3C1BED3767E0}">
      <dgm:prSet phldrT="[Text]" custT="1"/>
      <dgm:spPr/>
      <dgm:t>
        <a:bodyPr/>
        <a:lstStyle/>
        <a:p>
          <a:pPr algn="l"/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Everyday expenses*</a:t>
          </a:r>
        </a:p>
      </dgm:t>
    </dgm:pt>
    <dgm:pt modelId="{ED6863F7-0924-4138-AA24-BEE392021ABA}" type="parTrans" cxnId="{0F260A9A-8F9C-470A-86A6-A71C40F8A252}">
      <dgm:prSet/>
      <dgm:spPr/>
      <dgm:t>
        <a:bodyPr/>
        <a:lstStyle/>
        <a:p>
          <a:endParaRPr lang="en-US"/>
        </a:p>
      </dgm:t>
    </dgm:pt>
    <dgm:pt modelId="{84AAF7EC-135D-4A6B-807F-B5B3C7E4E688}" type="sibTrans" cxnId="{0F260A9A-8F9C-470A-86A6-A71C40F8A252}">
      <dgm:prSet/>
      <dgm:spPr/>
      <dgm:t>
        <a:bodyPr/>
        <a:lstStyle/>
        <a:p>
          <a:endParaRPr lang="en-US"/>
        </a:p>
      </dgm:t>
    </dgm:pt>
    <dgm:pt modelId="{B5B4D249-E51C-407A-BA29-310AA4E1D03D}" type="pres">
      <dgm:prSet presAssocID="{3BC699B1-D9E1-409C-A9E0-52B5B9245002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85037A5-D149-4E13-B0A4-C0F1D6742A3F}" type="pres">
      <dgm:prSet presAssocID="{EBA70616-101A-480C-8134-C47D987F7B44}" presName="root" presStyleCnt="0"/>
      <dgm:spPr/>
    </dgm:pt>
    <dgm:pt modelId="{6EB1C93D-385C-4F9B-8B4A-8B15BDA36759}" type="pres">
      <dgm:prSet presAssocID="{EBA70616-101A-480C-8134-C47D987F7B44}" presName="rootComposite" presStyleCnt="0"/>
      <dgm:spPr/>
    </dgm:pt>
    <dgm:pt modelId="{3ED41160-C537-4B8E-A8DF-A2CE62108511}" type="pres">
      <dgm:prSet presAssocID="{EBA70616-101A-480C-8134-C47D987F7B44}" presName="rootText" presStyleLbl="node1" presStyleIdx="0" presStyleCnt="2" custScaleX="326809"/>
      <dgm:spPr/>
    </dgm:pt>
    <dgm:pt modelId="{CDEC572B-0FD2-4C48-88CE-DDD0DE7C4762}" type="pres">
      <dgm:prSet presAssocID="{EBA70616-101A-480C-8134-C47D987F7B44}" presName="rootConnector" presStyleLbl="node1" presStyleIdx="0" presStyleCnt="2"/>
      <dgm:spPr/>
    </dgm:pt>
    <dgm:pt modelId="{14070903-65F2-4CE3-AF12-A054A6A1F6DA}" type="pres">
      <dgm:prSet presAssocID="{EBA70616-101A-480C-8134-C47D987F7B44}" presName="childShape" presStyleCnt="0"/>
      <dgm:spPr/>
    </dgm:pt>
    <dgm:pt modelId="{393A61E5-BB79-4229-8791-DF5D3A576FEB}" type="pres">
      <dgm:prSet presAssocID="{BC744AF6-4716-4B93-937D-20AA458AAAEE}" presName="Name13" presStyleLbl="parChTrans1D2" presStyleIdx="0" presStyleCnt="10"/>
      <dgm:spPr/>
    </dgm:pt>
    <dgm:pt modelId="{97EBA0CE-7840-4299-A56A-2DF4E89E80AA}" type="pres">
      <dgm:prSet presAssocID="{861969BB-7388-4D72-A7AF-53B134A9BB16}" presName="childText" presStyleLbl="bgAcc1" presStyleIdx="0" presStyleCnt="10" custScaleX="357447">
        <dgm:presLayoutVars>
          <dgm:bulletEnabled val="1"/>
        </dgm:presLayoutVars>
      </dgm:prSet>
      <dgm:spPr/>
    </dgm:pt>
    <dgm:pt modelId="{A31CF9D5-F21C-4DFE-AF31-D1A671317E3C}" type="pres">
      <dgm:prSet presAssocID="{CEAAE7AF-8950-4F67-A81A-C9DA48AAF548}" presName="Name13" presStyleLbl="parChTrans1D2" presStyleIdx="1" presStyleCnt="10"/>
      <dgm:spPr/>
    </dgm:pt>
    <dgm:pt modelId="{15A09B28-4C1A-44E6-90A6-FA549C49A2B2}" type="pres">
      <dgm:prSet presAssocID="{2617DB29-84C7-4B21-BBB8-2C88D0727ED9}" presName="childText" presStyleLbl="bgAcc1" presStyleIdx="1" presStyleCnt="10" custScaleX="357447">
        <dgm:presLayoutVars>
          <dgm:bulletEnabled val="1"/>
        </dgm:presLayoutVars>
      </dgm:prSet>
      <dgm:spPr/>
    </dgm:pt>
    <dgm:pt modelId="{D4BBB862-DCF3-468B-81B1-613B6DEFCF21}" type="pres">
      <dgm:prSet presAssocID="{2F8707A9-9246-43A9-9B41-053E5901A8CF}" presName="Name13" presStyleLbl="parChTrans1D2" presStyleIdx="2" presStyleCnt="10"/>
      <dgm:spPr/>
    </dgm:pt>
    <dgm:pt modelId="{18316BA3-0304-429A-96A6-A2A657422E12}" type="pres">
      <dgm:prSet presAssocID="{8ADDA16A-CFFE-45DB-827C-068A016F1898}" presName="childText" presStyleLbl="bgAcc1" presStyleIdx="2" presStyleCnt="10" custScaleX="357447">
        <dgm:presLayoutVars>
          <dgm:bulletEnabled val="1"/>
        </dgm:presLayoutVars>
      </dgm:prSet>
      <dgm:spPr/>
    </dgm:pt>
    <dgm:pt modelId="{111FB346-6FC5-4F90-96F2-5BE87B5A1B3A}" type="pres">
      <dgm:prSet presAssocID="{A59CF995-2FA2-4275-82D4-8786215A7210}" presName="Name13" presStyleLbl="parChTrans1D2" presStyleIdx="3" presStyleCnt="10"/>
      <dgm:spPr/>
    </dgm:pt>
    <dgm:pt modelId="{8218EACD-9A04-46B4-88AE-B4782F9851E6}" type="pres">
      <dgm:prSet presAssocID="{91700CBB-8E40-4E22-B3D2-54DE3F79696E}" presName="childText" presStyleLbl="bgAcc1" presStyleIdx="3" presStyleCnt="10" custScaleX="357447">
        <dgm:presLayoutVars>
          <dgm:bulletEnabled val="1"/>
        </dgm:presLayoutVars>
      </dgm:prSet>
      <dgm:spPr/>
    </dgm:pt>
    <dgm:pt modelId="{DE687B22-AEB0-4FF5-8378-6B556CA8888E}" type="pres">
      <dgm:prSet presAssocID="{2D0CEB99-B149-483A-AB1F-992900A81E3D}" presName="Name13" presStyleLbl="parChTrans1D2" presStyleIdx="4" presStyleCnt="10"/>
      <dgm:spPr/>
    </dgm:pt>
    <dgm:pt modelId="{07F98A3C-56CE-4D89-B12E-D5D9EC97E1B7}" type="pres">
      <dgm:prSet presAssocID="{72A16527-50F8-4789-93F9-4DAE27C1B29B}" presName="childText" presStyleLbl="bgAcc1" presStyleIdx="4" presStyleCnt="10" custScaleX="357447">
        <dgm:presLayoutVars>
          <dgm:bulletEnabled val="1"/>
        </dgm:presLayoutVars>
      </dgm:prSet>
      <dgm:spPr/>
    </dgm:pt>
    <dgm:pt modelId="{ED32B861-5232-42CD-8179-53749BD30E38}" type="pres">
      <dgm:prSet presAssocID="{693E849F-F0F0-49CA-AAA1-9BDF23AFD9F7}" presName="root" presStyleCnt="0"/>
      <dgm:spPr/>
    </dgm:pt>
    <dgm:pt modelId="{A3CD29AD-7D34-410C-9BA9-38E7A0B69D0B}" type="pres">
      <dgm:prSet presAssocID="{693E849F-F0F0-49CA-AAA1-9BDF23AFD9F7}" presName="rootComposite" presStyleCnt="0"/>
      <dgm:spPr/>
    </dgm:pt>
    <dgm:pt modelId="{FBBEC54A-FAAD-43EA-8696-70FDF5F7246E}" type="pres">
      <dgm:prSet presAssocID="{693E849F-F0F0-49CA-AAA1-9BDF23AFD9F7}" presName="rootText" presStyleLbl="node1" presStyleIdx="1" presStyleCnt="2" custScaleX="326809"/>
      <dgm:spPr/>
    </dgm:pt>
    <dgm:pt modelId="{D1A7C312-B3C5-46BA-BACE-F576743A2DFD}" type="pres">
      <dgm:prSet presAssocID="{693E849F-F0F0-49CA-AAA1-9BDF23AFD9F7}" presName="rootConnector" presStyleLbl="node1" presStyleIdx="1" presStyleCnt="2"/>
      <dgm:spPr/>
    </dgm:pt>
    <dgm:pt modelId="{C420EDBF-1D3C-4F4A-AF1F-2A0F81A5AF51}" type="pres">
      <dgm:prSet presAssocID="{693E849F-F0F0-49CA-AAA1-9BDF23AFD9F7}" presName="childShape" presStyleCnt="0"/>
      <dgm:spPr/>
    </dgm:pt>
    <dgm:pt modelId="{3A636857-81AF-4263-93C6-46667D646633}" type="pres">
      <dgm:prSet presAssocID="{B354CEF2-3E39-44EC-96B6-BE78A4E37311}" presName="Name13" presStyleLbl="parChTrans1D2" presStyleIdx="5" presStyleCnt="10"/>
      <dgm:spPr/>
    </dgm:pt>
    <dgm:pt modelId="{FB834D8B-89C1-4863-AF42-D6197A18E875}" type="pres">
      <dgm:prSet presAssocID="{59D1DD91-66E4-400D-B0FE-93E8375D91F8}" presName="childText" presStyleLbl="bgAcc1" presStyleIdx="5" presStyleCnt="10" custScaleX="357447">
        <dgm:presLayoutVars>
          <dgm:bulletEnabled val="1"/>
        </dgm:presLayoutVars>
      </dgm:prSet>
      <dgm:spPr/>
    </dgm:pt>
    <dgm:pt modelId="{D7AA1525-587C-4279-B27A-4C09003A14AC}" type="pres">
      <dgm:prSet presAssocID="{11DCB01D-49CD-4954-9AEC-3C7672A24D0F}" presName="Name13" presStyleLbl="parChTrans1D2" presStyleIdx="6" presStyleCnt="10"/>
      <dgm:spPr/>
    </dgm:pt>
    <dgm:pt modelId="{46195F37-EEC1-4CFB-A6D0-7FE4F3606488}" type="pres">
      <dgm:prSet presAssocID="{A4A35E13-D425-4498-A13B-A82332E75503}" presName="childText" presStyleLbl="bgAcc1" presStyleIdx="6" presStyleCnt="10" custScaleX="357447">
        <dgm:presLayoutVars>
          <dgm:bulletEnabled val="1"/>
        </dgm:presLayoutVars>
      </dgm:prSet>
      <dgm:spPr/>
    </dgm:pt>
    <dgm:pt modelId="{6E3CABD7-00D9-41AC-B77A-D9A32E313E59}" type="pres">
      <dgm:prSet presAssocID="{7C0CC590-B572-4823-AAD7-7F0878707315}" presName="Name13" presStyleLbl="parChTrans1D2" presStyleIdx="7" presStyleCnt="10"/>
      <dgm:spPr/>
    </dgm:pt>
    <dgm:pt modelId="{55EC2D39-B3AE-4294-8D72-EF39779F58E9}" type="pres">
      <dgm:prSet presAssocID="{4C05713E-763D-4DD0-AC3F-093CE776F058}" presName="childText" presStyleLbl="bgAcc1" presStyleIdx="7" presStyleCnt="10" custScaleX="357447">
        <dgm:presLayoutVars>
          <dgm:bulletEnabled val="1"/>
        </dgm:presLayoutVars>
      </dgm:prSet>
      <dgm:spPr/>
    </dgm:pt>
    <dgm:pt modelId="{1BC2E769-23B8-46BE-AB52-942CA98577F3}" type="pres">
      <dgm:prSet presAssocID="{51CB77AE-587C-4E23-9BE2-471A891675AE}" presName="Name13" presStyleLbl="parChTrans1D2" presStyleIdx="8" presStyleCnt="10"/>
      <dgm:spPr/>
    </dgm:pt>
    <dgm:pt modelId="{C3199602-1075-4EE2-82C5-78F0138B0780}" type="pres">
      <dgm:prSet presAssocID="{E9B820D1-BDAE-49EA-907E-AE5431B7D1CD}" presName="childText" presStyleLbl="bgAcc1" presStyleIdx="8" presStyleCnt="10" custScaleX="357447">
        <dgm:presLayoutVars>
          <dgm:bulletEnabled val="1"/>
        </dgm:presLayoutVars>
      </dgm:prSet>
      <dgm:spPr/>
    </dgm:pt>
    <dgm:pt modelId="{A6F80AC1-C310-41D6-9F9D-04E97442C93A}" type="pres">
      <dgm:prSet presAssocID="{ED6863F7-0924-4138-AA24-BEE392021ABA}" presName="Name13" presStyleLbl="parChTrans1D2" presStyleIdx="9" presStyleCnt="10"/>
      <dgm:spPr/>
    </dgm:pt>
    <dgm:pt modelId="{1DF62906-E50A-424F-8EA3-4FCE8E057199}" type="pres">
      <dgm:prSet presAssocID="{81D4FC57-7443-4B0B-99AF-3C1BED3767E0}" presName="childText" presStyleLbl="bgAcc1" presStyleIdx="9" presStyleCnt="10" custScaleX="357447">
        <dgm:presLayoutVars>
          <dgm:bulletEnabled val="1"/>
        </dgm:presLayoutVars>
      </dgm:prSet>
      <dgm:spPr/>
    </dgm:pt>
  </dgm:ptLst>
  <dgm:cxnLst>
    <dgm:cxn modelId="{E5DF1503-0C71-4826-8CC3-92421FE402BC}" srcId="{693E849F-F0F0-49CA-AAA1-9BDF23AFD9F7}" destId="{E9B820D1-BDAE-49EA-907E-AE5431B7D1CD}" srcOrd="3" destOrd="0" parTransId="{51CB77AE-587C-4E23-9BE2-471A891675AE}" sibTransId="{7B73110C-6C45-4327-BFE5-EBE83F90DAB1}"/>
    <dgm:cxn modelId="{1858D003-9A1E-47BB-9E88-E1B1368093A4}" type="presOf" srcId="{693E849F-F0F0-49CA-AAA1-9BDF23AFD9F7}" destId="{FBBEC54A-FAAD-43EA-8696-70FDF5F7246E}" srcOrd="0" destOrd="0" presId="urn:microsoft.com/office/officeart/2005/8/layout/hierarchy3"/>
    <dgm:cxn modelId="{FDF70008-AE55-46C9-813E-AE163A0C0F37}" type="presOf" srcId="{3BC699B1-D9E1-409C-A9E0-52B5B9245002}" destId="{B5B4D249-E51C-407A-BA29-310AA4E1D03D}" srcOrd="0" destOrd="0" presId="urn:microsoft.com/office/officeart/2005/8/layout/hierarchy3"/>
    <dgm:cxn modelId="{21995B0A-97C4-4FE5-AEC5-EFB03A2E7F5C}" type="presOf" srcId="{72A16527-50F8-4789-93F9-4DAE27C1B29B}" destId="{07F98A3C-56CE-4D89-B12E-D5D9EC97E1B7}" srcOrd="0" destOrd="0" presId="urn:microsoft.com/office/officeart/2005/8/layout/hierarchy3"/>
    <dgm:cxn modelId="{E9C9E30A-FD13-4458-A017-AC1F7B3FD701}" type="presOf" srcId="{11DCB01D-49CD-4954-9AEC-3C7672A24D0F}" destId="{D7AA1525-587C-4279-B27A-4C09003A14AC}" srcOrd="0" destOrd="0" presId="urn:microsoft.com/office/officeart/2005/8/layout/hierarchy3"/>
    <dgm:cxn modelId="{F70A220E-A9E5-42E3-8DFF-1CB7A6534353}" type="presOf" srcId="{EBA70616-101A-480C-8134-C47D987F7B44}" destId="{3ED41160-C537-4B8E-A8DF-A2CE62108511}" srcOrd="0" destOrd="0" presId="urn:microsoft.com/office/officeart/2005/8/layout/hierarchy3"/>
    <dgm:cxn modelId="{4FC3681A-7C66-4527-80BE-297C040E498A}" type="presOf" srcId="{A59CF995-2FA2-4275-82D4-8786215A7210}" destId="{111FB346-6FC5-4F90-96F2-5BE87B5A1B3A}" srcOrd="0" destOrd="0" presId="urn:microsoft.com/office/officeart/2005/8/layout/hierarchy3"/>
    <dgm:cxn modelId="{0E897D27-1B11-4F26-A699-3A1D6F5E204A}" type="presOf" srcId="{91700CBB-8E40-4E22-B3D2-54DE3F79696E}" destId="{8218EACD-9A04-46B4-88AE-B4782F9851E6}" srcOrd="0" destOrd="0" presId="urn:microsoft.com/office/officeart/2005/8/layout/hierarchy3"/>
    <dgm:cxn modelId="{9DF0B530-ED0A-4767-AD2A-7B2533EFD10F}" srcId="{EBA70616-101A-480C-8134-C47D987F7B44}" destId="{72A16527-50F8-4789-93F9-4DAE27C1B29B}" srcOrd="4" destOrd="0" parTransId="{2D0CEB99-B149-483A-AB1F-992900A81E3D}" sibTransId="{6EE18980-647D-4411-9672-7B8F50867D61}"/>
    <dgm:cxn modelId="{3DD55A3A-9BEC-409A-9888-570F6B6319BD}" type="presOf" srcId="{4C05713E-763D-4DD0-AC3F-093CE776F058}" destId="{55EC2D39-B3AE-4294-8D72-EF39779F58E9}" srcOrd="0" destOrd="0" presId="urn:microsoft.com/office/officeart/2005/8/layout/hierarchy3"/>
    <dgm:cxn modelId="{8DA04840-A708-41A2-95FF-DCAE00A6BDF7}" type="presOf" srcId="{E9B820D1-BDAE-49EA-907E-AE5431B7D1CD}" destId="{C3199602-1075-4EE2-82C5-78F0138B0780}" srcOrd="0" destOrd="0" presId="urn:microsoft.com/office/officeart/2005/8/layout/hierarchy3"/>
    <dgm:cxn modelId="{4EA93463-7A63-49C6-AA09-CCAEA396E0A6}" type="presOf" srcId="{2D0CEB99-B149-483A-AB1F-992900A81E3D}" destId="{DE687B22-AEB0-4FF5-8378-6B556CA8888E}" srcOrd="0" destOrd="0" presId="urn:microsoft.com/office/officeart/2005/8/layout/hierarchy3"/>
    <dgm:cxn modelId="{F744B546-96FB-4D6A-8B9E-5175E2D02BC1}" type="presOf" srcId="{59D1DD91-66E4-400D-B0FE-93E8375D91F8}" destId="{FB834D8B-89C1-4863-AF42-D6197A18E875}" srcOrd="0" destOrd="0" presId="urn:microsoft.com/office/officeart/2005/8/layout/hierarchy3"/>
    <dgm:cxn modelId="{8960C37C-0DB6-459E-9559-34D7572276E5}" type="presOf" srcId="{693E849F-F0F0-49CA-AAA1-9BDF23AFD9F7}" destId="{D1A7C312-B3C5-46BA-BACE-F576743A2DFD}" srcOrd="1" destOrd="0" presId="urn:microsoft.com/office/officeart/2005/8/layout/hierarchy3"/>
    <dgm:cxn modelId="{FC3A267E-4D59-4AAA-A496-78F5ECB0D253}" srcId="{3BC699B1-D9E1-409C-A9E0-52B5B9245002}" destId="{693E849F-F0F0-49CA-AAA1-9BDF23AFD9F7}" srcOrd="1" destOrd="0" parTransId="{D9F91E4C-F08D-4BC0-B720-687244A94ABA}" sibTransId="{97412904-2677-4164-B476-3FBE5F873381}"/>
    <dgm:cxn modelId="{608F1188-DD52-4C4D-B451-DB6868ACEDF8}" type="presOf" srcId="{ED6863F7-0924-4138-AA24-BEE392021ABA}" destId="{A6F80AC1-C310-41D6-9F9D-04E97442C93A}" srcOrd="0" destOrd="0" presId="urn:microsoft.com/office/officeart/2005/8/layout/hierarchy3"/>
    <dgm:cxn modelId="{2ACE308B-0675-40DF-B368-04F595B115C9}" type="presOf" srcId="{7C0CC590-B572-4823-AAD7-7F0878707315}" destId="{6E3CABD7-00D9-41AC-B77A-D9A32E313E59}" srcOrd="0" destOrd="0" presId="urn:microsoft.com/office/officeart/2005/8/layout/hierarchy3"/>
    <dgm:cxn modelId="{0F260A9A-8F9C-470A-86A6-A71C40F8A252}" srcId="{693E849F-F0F0-49CA-AAA1-9BDF23AFD9F7}" destId="{81D4FC57-7443-4B0B-99AF-3C1BED3767E0}" srcOrd="4" destOrd="0" parTransId="{ED6863F7-0924-4138-AA24-BEE392021ABA}" sibTransId="{84AAF7EC-135D-4A6B-807F-B5B3C7E4E688}"/>
    <dgm:cxn modelId="{5E6F639C-7272-4B0B-9D72-7FBE8218CB13}" srcId="{EBA70616-101A-480C-8134-C47D987F7B44}" destId="{8ADDA16A-CFFE-45DB-827C-068A016F1898}" srcOrd="2" destOrd="0" parTransId="{2F8707A9-9246-43A9-9B41-053E5901A8CF}" sibTransId="{0F46C234-5F10-48AE-ABC6-EA30A01D2631}"/>
    <dgm:cxn modelId="{1A76D2A3-3A6E-45AE-AA7E-6B87A711E351}" type="presOf" srcId="{B354CEF2-3E39-44EC-96B6-BE78A4E37311}" destId="{3A636857-81AF-4263-93C6-46667D646633}" srcOrd="0" destOrd="0" presId="urn:microsoft.com/office/officeart/2005/8/layout/hierarchy3"/>
    <dgm:cxn modelId="{BF22F8A4-3800-4BDF-A363-2EDF4DB6A4CB}" srcId="{EBA70616-101A-480C-8134-C47D987F7B44}" destId="{2617DB29-84C7-4B21-BBB8-2C88D0727ED9}" srcOrd="1" destOrd="0" parTransId="{CEAAE7AF-8950-4F67-A81A-C9DA48AAF548}" sibTransId="{E42C2281-1CCD-4055-B3E3-B09292DE0938}"/>
    <dgm:cxn modelId="{06DF43A5-3DD8-418E-8F7A-3C5CB835507A}" type="presOf" srcId="{EBA70616-101A-480C-8134-C47D987F7B44}" destId="{CDEC572B-0FD2-4C48-88CE-DDD0DE7C4762}" srcOrd="1" destOrd="0" presId="urn:microsoft.com/office/officeart/2005/8/layout/hierarchy3"/>
    <dgm:cxn modelId="{DA16DBB3-33EC-4E31-A7B3-1EFDF4EA02AD}" type="presOf" srcId="{51CB77AE-587C-4E23-9BE2-471A891675AE}" destId="{1BC2E769-23B8-46BE-AB52-942CA98577F3}" srcOrd="0" destOrd="0" presId="urn:microsoft.com/office/officeart/2005/8/layout/hierarchy3"/>
    <dgm:cxn modelId="{3A4D7BB7-4A70-49E0-A702-82518672EF17}" srcId="{693E849F-F0F0-49CA-AAA1-9BDF23AFD9F7}" destId="{59D1DD91-66E4-400D-B0FE-93E8375D91F8}" srcOrd="0" destOrd="0" parTransId="{B354CEF2-3E39-44EC-96B6-BE78A4E37311}" sibTransId="{8415995B-03B3-4622-944C-6E4A2228F81C}"/>
    <dgm:cxn modelId="{07DC05B8-4338-493C-BDCC-CE92C93AA78C}" srcId="{693E849F-F0F0-49CA-AAA1-9BDF23AFD9F7}" destId="{A4A35E13-D425-4498-A13B-A82332E75503}" srcOrd="1" destOrd="0" parTransId="{11DCB01D-49CD-4954-9AEC-3C7672A24D0F}" sibTransId="{5FC8D4C3-0448-4906-A2F9-D7FD5C9A415E}"/>
    <dgm:cxn modelId="{0B2C5EB8-67CE-4F08-AD25-EAAA9CE7A71E}" srcId="{693E849F-F0F0-49CA-AAA1-9BDF23AFD9F7}" destId="{4C05713E-763D-4DD0-AC3F-093CE776F058}" srcOrd="2" destOrd="0" parTransId="{7C0CC590-B572-4823-AAD7-7F0878707315}" sibTransId="{3C7798F9-9426-4496-AC9F-0CA328150163}"/>
    <dgm:cxn modelId="{8D7A0DBB-2953-4E99-8684-D18C2AD0133C}" type="presOf" srcId="{861969BB-7388-4D72-A7AF-53B134A9BB16}" destId="{97EBA0CE-7840-4299-A56A-2DF4E89E80AA}" srcOrd="0" destOrd="0" presId="urn:microsoft.com/office/officeart/2005/8/layout/hierarchy3"/>
    <dgm:cxn modelId="{0CB48ABC-4C44-4636-A0C9-204B5888F986}" type="presOf" srcId="{CEAAE7AF-8950-4F67-A81A-C9DA48AAF548}" destId="{A31CF9D5-F21C-4DFE-AF31-D1A671317E3C}" srcOrd="0" destOrd="0" presId="urn:microsoft.com/office/officeart/2005/8/layout/hierarchy3"/>
    <dgm:cxn modelId="{2441E8C5-D621-4B85-B4C2-61F46C5944E0}" type="presOf" srcId="{81D4FC57-7443-4B0B-99AF-3C1BED3767E0}" destId="{1DF62906-E50A-424F-8EA3-4FCE8E057199}" srcOrd="0" destOrd="0" presId="urn:microsoft.com/office/officeart/2005/8/layout/hierarchy3"/>
    <dgm:cxn modelId="{80CD03C6-0CC7-4345-A931-05968509D1D8}" type="presOf" srcId="{2617DB29-84C7-4B21-BBB8-2C88D0727ED9}" destId="{15A09B28-4C1A-44E6-90A6-FA549C49A2B2}" srcOrd="0" destOrd="0" presId="urn:microsoft.com/office/officeart/2005/8/layout/hierarchy3"/>
    <dgm:cxn modelId="{C3087FCB-61D4-4F27-8572-178D8EEE8442}" srcId="{EBA70616-101A-480C-8134-C47D987F7B44}" destId="{861969BB-7388-4D72-A7AF-53B134A9BB16}" srcOrd="0" destOrd="0" parTransId="{BC744AF6-4716-4B93-937D-20AA458AAAEE}" sibTransId="{80A41511-80AC-4783-B3A0-6225AF787A8E}"/>
    <dgm:cxn modelId="{DC8E96CB-39D6-4725-8386-276C00D8A11B}" srcId="{EBA70616-101A-480C-8134-C47D987F7B44}" destId="{91700CBB-8E40-4E22-B3D2-54DE3F79696E}" srcOrd="3" destOrd="0" parTransId="{A59CF995-2FA2-4275-82D4-8786215A7210}" sibTransId="{186304E1-D145-4FB5-A01E-AB1E63FFE48F}"/>
    <dgm:cxn modelId="{73FABFD2-49DA-4970-A181-C13A80D362C0}" srcId="{3BC699B1-D9E1-409C-A9E0-52B5B9245002}" destId="{EBA70616-101A-480C-8134-C47D987F7B44}" srcOrd="0" destOrd="0" parTransId="{5B29CA12-9A3A-4B7A-969B-2F793D85E349}" sibTransId="{624498A0-E4DC-45E6-B136-7B1D4FD31C5C}"/>
    <dgm:cxn modelId="{018194D6-1363-467F-8463-93111076E622}" type="presOf" srcId="{A4A35E13-D425-4498-A13B-A82332E75503}" destId="{46195F37-EEC1-4CFB-A6D0-7FE4F3606488}" srcOrd="0" destOrd="0" presId="urn:microsoft.com/office/officeart/2005/8/layout/hierarchy3"/>
    <dgm:cxn modelId="{CEF6D3E6-17F8-4759-83A4-83F424444F08}" type="presOf" srcId="{2F8707A9-9246-43A9-9B41-053E5901A8CF}" destId="{D4BBB862-DCF3-468B-81B1-613B6DEFCF21}" srcOrd="0" destOrd="0" presId="urn:microsoft.com/office/officeart/2005/8/layout/hierarchy3"/>
    <dgm:cxn modelId="{722722F3-2F48-4AF9-82FB-5017CEA0E08D}" type="presOf" srcId="{8ADDA16A-CFFE-45DB-827C-068A016F1898}" destId="{18316BA3-0304-429A-96A6-A2A657422E12}" srcOrd="0" destOrd="0" presId="urn:microsoft.com/office/officeart/2005/8/layout/hierarchy3"/>
    <dgm:cxn modelId="{E260D2FD-7325-4515-A229-84E3EE551068}" type="presOf" srcId="{BC744AF6-4716-4B93-937D-20AA458AAAEE}" destId="{393A61E5-BB79-4229-8791-DF5D3A576FEB}" srcOrd="0" destOrd="0" presId="urn:microsoft.com/office/officeart/2005/8/layout/hierarchy3"/>
    <dgm:cxn modelId="{F8C06808-EA06-44D7-9FF0-78A45516F932}" type="presParOf" srcId="{B5B4D249-E51C-407A-BA29-310AA4E1D03D}" destId="{285037A5-D149-4E13-B0A4-C0F1D6742A3F}" srcOrd="0" destOrd="0" presId="urn:microsoft.com/office/officeart/2005/8/layout/hierarchy3"/>
    <dgm:cxn modelId="{C3BEBE74-D446-40E7-A415-0F61A3CE26D2}" type="presParOf" srcId="{285037A5-D149-4E13-B0A4-C0F1D6742A3F}" destId="{6EB1C93D-385C-4F9B-8B4A-8B15BDA36759}" srcOrd="0" destOrd="0" presId="urn:microsoft.com/office/officeart/2005/8/layout/hierarchy3"/>
    <dgm:cxn modelId="{5719C471-32B9-46DC-9CF3-1D908274C78B}" type="presParOf" srcId="{6EB1C93D-385C-4F9B-8B4A-8B15BDA36759}" destId="{3ED41160-C537-4B8E-A8DF-A2CE62108511}" srcOrd="0" destOrd="0" presId="urn:microsoft.com/office/officeart/2005/8/layout/hierarchy3"/>
    <dgm:cxn modelId="{A4F9B536-AD11-4B0D-850D-3491124AE6F2}" type="presParOf" srcId="{6EB1C93D-385C-4F9B-8B4A-8B15BDA36759}" destId="{CDEC572B-0FD2-4C48-88CE-DDD0DE7C4762}" srcOrd="1" destOrd="0" presId="urn:microsoft.com/office/officeart/2005/8/layout/hierarchy3"/>
    <dgm:cxn modelId="{4AC7F8C3-5CFE-41E5-8FFE-11EEA8419F17}" type="presParOf" srcId="{285037A5-D149-4E13-B0A4-C0F1D6742A3F}" destId="{14070903-65F2-4CE3-AF12-A054A6A1F6DA}" srcOrd="1" destOrd="0" presId="urn:microsoft.com/office/officeart/2005/8/layout/hierarchy3"/>
    <dgm:cxn modelId="{6B9FE8FC-905F-4A7F-850A-4EF3A8B6020A}" type="presParOf" srcId="{14070903-65F2-4CE3-AF12-A054A6A1F6DA}" destId="{393A61E5-BB79-4229-8791-DF5D3A576FEB}" srcOrd="0" destOrd="0" presId="urn:microsoft.com/office/officeart/2005/8/layout/hierarchy3"/>
    <dgm:cxn modelId="{E10ECB46-0BFE-44F0-A9DB-56958CAB283A}" type="presParOf" srcId="{14070903-65F2-4CE3-AF12-A054A6A1F6DA}" destId="{97EBA0CE-7840-4299-A56A-2DF4E89E80AA}" srcOrd="1" destOrd="0" presId="urn:microsoft.com/office/officeart/2005/8/layout/hierarchy3"/>
    <dgm:cxn modelId="{772DF9CE-BE3A-4273-BC61-934208C1A229}" type="presParOf" srcId="{14070903-65F2-4CE3-AF12-A054A6A1F6DA}" destId="{A31CF9D5-F21C-4DFE-AF31-D1A671317E3C}" srcOrd="2" destOrd="0" presId="urn:microsoft.com/office/officeart/2005/8/layout/hierarchy3"/>
    <dgm:cxn modelId="{910DDC53-1998-4877-94EA-DFEC50013BCD}" type="presParOf" srcId="{14070903-65F2-4CE3-AF12-A054A6A1F6DA}" destId="{15A09B28-4C1A-44E6-90A6-FA549C49A2B2}" srcOrd="3" destOrd="0" presId="urn:microsoft.com/office/officeart/2005/8/layout/hierarchy3"/>
    <dgm:cxn modelId="{848A0266-B4D5-48AF-9C13-9CC11ABA884A}" type="presParOf" srcId="{14070903-65F2-4CE3-AF12-A054A6A1F6DA}" destId="{D4BBB862-DCF3-468B-81B1-613B6DEFCF21}" srcOrd="4" destOrd="0" presId="urn:microsoft.com/office/officeart/2005/8/layout/hierarchy3"/>
    <dgm:cxn modelId="{6BEEABBD-DAD2-4FB0-8AD7-ECF5C91B931D}" type="presParOf" srcId="{14070903-65F2-4CE3-AF12-A054A6A1F6DA}" destId="{18316BA3-0304-429A-96A6-A2A657422E12}" srcOrd="5" destOrd="0" presId="urn:microsoft.com/office/officeart/2005/8/layout/hierarchy3"/>
    <dgm:cxn modelId="{1731F8B3-3B6B-4265-AAFF-504EDFD5930F}" type="presParOf" srcId="{14070903-65F2-4CE3-AF12-A054A6A1F6DA}" destId="{111FB346-6FC5-4F90-96F2-5BE87B5A1B3A}" srcOrd="6" destOrd="0" presId="urn:microsoft.com/office/officeart/2005/8/layout/hierarchy3"/>
    <dgm:cxn modelId="{C3BC2DD0-5FCF-4AD5-99D2-34CF42D50178}" type="presParOf" srcId="{14070903-65F2-4CE3-AF12-A054A6A1F6DA}" destId="{8218EACD-9A04-46B4-88AE-B4782F9851E6}" srcOrd="7" destOrd="0" presId="urn:microsoft.com/office/officeart/2005/8/layout/hierarchy3"/>
    <dgm:cxn modelId="{973A6805-51F6-4B36-9B70-C608127F31DB}" type="presParOf" srcId="{14070903-65F2-4CE3-AF12-A054A6A1F6DA}" destId="{DE687B22-AEB0-4FF5-8378-6B556CA8888E}" srcOrd="8" destOrd="0" presId="urn:microsoft.com/office/officeart/2005/8/layout/hierarchy3"/>
    <dgm:cxn modelId="{2AE41AD6-C87D-4E6C-80A5-DBA7A55EB9AB}" type="presParOf" srcId="{14070903-65F2-4CE3-AF12-A054A6A1F6DA}" destId="{07F98A3C-56CE-4D89-B12E-D5D9EC97E1B7}" srcOrd="9" destOrd="0" presId="urn:microsoft.com/office/officeart/2005/8/layout/hierarchy3"/>
    <dgm:cxn modelId="{E37AE570-8D5C-40AD-819C-CC934351AAC6}" type="presParOf" srcId="{B5B4D249-E51C-407A-BA29-310AA4E1D03D}" destId="{ED32B861-5232-42CD-8179-53749BD30E38}" srcOrd="1" destOrd="0" presId="urn:microsoft.com/office/officeart/2005/8/layout/hierarchy3"/>
    <dgm:cxn modelId="{F801C40C-AB33-4102-8CCA-E98391E85DED}" type="presParOf" srcId="{ED32B861-5232-42CD-8179-53749BD30E38}" destId="{A3CD29AD-7D34-410C-9BA9-38E7A0B69D0B}" srcOrd="0" destOrd="0" presId="urn:microsoft.com/office/officeart/2005/8/layout/hierarchy3"/>
    <dgm:cxn modelId="{49E7B979-E718-4DC2-9D14-893B478CE375}" type="presParOf" srcId="{A3CD29AD-7D34-410C-9BA9-38E7A0B69D0B}" destId="{FBBEC54A-FAAD-43EA-8696-70FDF5F7246E}" srcOrd="0" destOrd="0" presId="urn:microsoft.com/office/officeart/2005/8/layout/hierarchy3"/>
    <dgm:cxn modelId="{9DAAB07F-01FD-4574-934F-48B86757C2CA}" type="presParOf" srcId="{A3CD29AD-7D34-410C-9BA9-38E7A0B69D0B}" destId="{D1A7C312-B3C5-46BA-BACE-F576743A2DFD}" srcOrd="1" destOrd="0" presId="urn:microsoft.com/office/officeart/2005/8/layout/hierarchy3"/>
    <dgm:cxn modelId="{54ABC990-3B14-4D8B-B660-6A73B9178A19}" type="presParOf" srcId="{ED32B861-5232-42CD-8179-53749BD30E38}" destId="{C420EDBF-1D3C-4F4A-AF1F-2A0F81A5AF51}" srcOrd="1" destOrd="0" presId="urn:microsoft.com/office/officeart/2005/8/layout/hierarchy3"/>
    <dgm:cxn modelId="{0E9FFA26-C44D-44F1-8130-B3D0AF2AB508}" type="presParOf" srcId="{C420EDBF-1D3C-4F4A-AF1F-2A0F81A5AF51}" destId="{3A636857-81AF-4263-93C6-46667D646633}" srcOrd="0" destOrd="0" presId="urn:microsoft.com/office/officeart/2005/8/layout/hierarchy3"/>
    <dgm:cxn modelId="{845937D2-B960-4E20-9531-EB7825608463}" type="presParOf" srcId="{C420EDBF-1D3C-4F4A-AF1F-2A0F81A5AF51}" destId="{FB834D8B-89C1-4863-AF42-D6197A18E875}" srcOrd="1" destOrd="0" presId="urn:microsoft.com/office/officeart/2005/8/layout/hierarchy3"/>
    <dgm:cxn modelId="{5A167443-5D1E-4F01-BD4F-1E0CC821053A}" type="presParOf" srcId="{C420EDBF-1D3C-4F4A-AF1F-2A0F81A5AF51}" destId="{D7AA1525-587C-4279-B27A-4C09003A14AC}" srcOrd="2" destOrd="0" presId="urn:microsoft.com/office/officeart/2005/8/layout/hierarchy3"/>
    <dgm:cxn modelId="{5174FD9A-F65C-4722-AAB4-D7E4F4373A4B}" type="presParOf" srcId="{C420EDBF-1D3C-4F4A-AF1F-2A0F81A5AF51}" destId="{46195F37-EEC1-4CFB-A6D0-7FE4F3606488}" srcOrd="3" destOrd="0" presId="urn:microsoft.com/office/officeart/2005/8/layout/hierarchy3"/>
    <dgm:cxn modelId="{8D693369-14EB-4129-8510-6B3182C5F4B2}" type="presParOf" srcId="{C420EDBF-1D3C-4F4A-AF1F-2A0F81A5AF51}" destId="{6E3CABD7-00D9-41AC-B77A-D9A32E313E59}" srcOrd="4" destOrd="0" presId="urn:microsoft.com/office/officeart/2005/8/layout/hierarchy3"/>
    <dgm:cxn modelId="{4B824B94-3E40-404A-AED4-903BA750428A}" type="presParOf" srcId="{C420EDBF-1D3C-4F4A-AF1F-2A0F81A5AF51}" destId="{55EC2D39-B3AE-4294-8D72-EF39779F58E9}" srcOrd="5" destOrd="0" presId="urn:microsoft.com/office/officeart/2005/8/layout/hierarchy3"/>
    <dgm:cxn modelId="{FF4AAE69-01B9-4549-964A-F39D7210CB8C}" type="presParOf" srcId="{C420EDBF-1D3C-4F4A-AF1F-2A0F81A5AF51}" destId="{1BC2E769-23B8-46BE-AB52-942CA98577F3}" srcOrd="6" destOrd="0" presId="urn:microsoft.com/office/officeart/2005/8/layout/hierarchy3"/>
    <dgm:cxn modelId="{23586A49-53CE-45B0-9899-C25EC3CCF71E}" type="presParOf" srcId="{C420EDBF-1D3C-4F4A-AF1F-2A0F81A5AF51}" destId="{C3199602-1075-4EE2-82C5-78F0138B0780}" srcOrd="7" destOrd="0" presId="urn:microsoft.com/office/officeart/2005/8/layout/hierarchy3"/>
    <dgm:cxn modelId="{5E7FC1B2-5CEA-4757-B57A-B3BE8C63C67B}" type="presParOf" srcId="{C420EDBF-1D3C-4F4A-AF1F-2A0F81A5AF51}" destId="{A6F80AC1-C310-41D6-9F9D-04E97442C93A}" srcOrd="8" destOrd="0" presId="urn:microsoft.com/office/officeart/2005/8/layout/hierarchy3"/>
    <dgm:cxn modelId="{B4DDB5C6-2A0A-429C-A30B-8E22955BDA3E}" type="presParOf" srcId="{C420EDBF-1D3C-4F4A-AF1F-2A0F81A5AF51}" destId="{1DF62906-E50A-424F-8EA3-4FCE8E057199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6FF349D-C7BC-43E0-BB64-7DD787653D99}" type="doc">
      <dgm:prSet loTypeId="urn:microsoft.com/office/officeart/2005/8/layout/bProcess3" loCatId="process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22A42CD1-470B-40CD-ADC8-EBE4E0DA0FE8}">
      <dgm:prSet phldrT="[Text]" custT="1"/>
      <dgm:spPr>
        <a:solidFill>
          <a:schemeClr val="tx1">
            <a:lumMod val="50000"/>
          </a:schemeClr>
        </a:solidFill>
      </dgm:spPr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Take charge</a:t>
          </a:r>
        </a:p>
      </dgm:t>
    </dgm:pt>
    <dgm:pt modelId="{06CD6B93-78F6-480F-8BEB-BDE47DD1202E}" type="parTrans" cxnId="{29D0743D-5AA4-4458-A82A-4C68CC3AB7BE}">
      <dgm:prSet/>
      <dgm:spPr/>
      <dgm:t>
        <a:bodyPr/>
        <a:lstStyle/>
        <a:p>
          <a:endParaRPr lang="en-US"/>
        </a:p>
      </dgm:t>
    </dgm:pt>
    <dgm:pt modelId="{6A05F51C-93B8-42E9-90EA-746E1BF0EABD}" type="sibTrans" cxnId="{29D0743D-5AA4-4458-A82A-4C68CC3AB7BE}">
      <dgm:prSet/>
      <dgm:spPr/>
      <dgm:t>
        <a:bodyPr/>
        <a:lstStyle/>
        <a:p>
          <a:endParaRPr lang="en-US" dirty="0"/>
        </a:p>
      </dgm:t>
    </dgm:pt>
    <dgm:pt modelId="{7E10931D-F7CF-450D-B124-DC482C3117E7}">
      <dgm:prSet phldrT="[Text]" custT="1"/>
      <dgm:spPr>
        <a:solidFill>
          <a:schemeClr val="tx1">
            <a:lumMod val="75000"/>
          </a:schemeClr>
        </a:solidFill>
      </dgm:spPr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Prioritize debts</a:t>
          </a:r>
        </a:p>
      </dgm:t>
    </dgm:pt>
    <dgm:pt modelId="{30EE44DD-2A56-43D1-B5A0-F69A503AC3F5}" type="parTrans" cxnId="{4C26C59D-F200-4C73-9020-8140BA91BB7A}">
      <dgm:prSet/>
      <dgm:spPr/>
      <dgm:t>
        <a:bodyPr/>
        <a:lstStyle/>
        <a:p>
          <a:endParaRPr lang="en-US"/>
        </a:p>
      </dgm:t>
    </dgm:pt>
    <dgm:pt modelId="{C021469A-FBAE-4EE0-AAF5-84B1DB82E412}" type="sibTrans" cxnId="{4C26C59D-F200-4C73-9020-8140BA91BB7A}">
      <dgm:prSet/>
      <dgm:spPr/>
      <dgm:t>
        <a:bodyPr/>
        <a:lstStyle/>
        <a:p>
          <a:endParaRPr lang="en-US" dirty="0"/>
        </a:p>
      </dgm:t>
    </dgm:pt>
    <dgm:pt modelId="{9B03CB2C-D472-4B7F-9E4F-C31F92D37E97}">
      <dgm:prSet phldrT="[Text]" custT="1"/>
      <dgm:spPr>
        <a:solidFill>
          <a:schemeClr val="tx1">
            <a:lumMod val="60000"/>
            <a:lumOff val="40000"/>
          </a:schemeClr>
        </a:solidFill>
      </dgm:spPr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Power pay</a:t>
          </a:r>
        </a:p>
      </dgm:t>
    </dgm:pt>
    <dgm:pt modelId="{C0D2A01D-B8E7-4E5D-882C-0E611ADA50DB}" type="parTrans" cxnId="{7EC2097B-7644-4BA1-A851-ABB9B06679B7}">
      <dgm:prSet/>
      <dgm:spPr/>
      <dgm:t>
        <a:bodyPr/>
        <a:lstStyle/>
        <a:p>
          <a:endParaRPr lang="en-US"/>
        </a:p>
      </dgm:t>
    </dgm:pt>
    <dgm:pt modelId="{34DE2902-6BD0-4F39-932A-CC871CA8E500}" type="sibTrans" cxnId="{7EC2097B-7644-4BA1-A851-ABB9B06679B7}">
      <dgm:prSet/>
      <dgm:spPr/>
      <dgm:t>
        <a:bodyPr/>
        <a:lstStyle/>
        <a:p>
          <a:endParaRPr lang="en-US" dirty="0"/>
        </a:p>
      </dgm:t>
    </dgm:pt>
    <dgm:pt modelId="{D8B139F5-4A14-4682-AF15-99BD808005B6}">
      <dgm:prSet phldrT="[Text]" custT="1"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Talk with creditors</a:t>
          </a:r>
        </a:p>
      </dgm:t>
    </dgm:pt>
    <dgm:pt modelId="{6902136D-EB0B-4E31-9C53-22511C12D4D3}" type="parTrans" cxnId="{8FB552CD-3981-4435-8461-DB0ED52E6BE1}">
      <dgm:prSet/>
      <dgm:spPr/>
      <dgm:t>
        <a:bodyPr/>
        <a:lstStyle/>
        <a:p>
          <a:endParaRPr lang="en-US"/>
        </a:p>
      </dgm:t>
    </dgm:pt>
    <dgm:pt modelId="{2ACEF760-0159-438A-9711-CD4D0937A4D4}" type="sibTrans" cxnId="{8FB552CD-3981-4435-8461-DB0ED52E6BE1}">
      <dgm:prSet/>
      <dgm:spPr/>
      <dgm:t>
        <a:bodyPr/>
        <a:lstStyle/>
        <a:p>
          <a:endParaRPr lang="en-US" dirty="0"/>
        </a:p>
      </dgm:t>
    </dgm:pt>
    <dgm:pt modelId="{398EAFDA-A948-4107-BDAB-5CBF94514C7E}">
      <dgm:prSet phldrT="[Text]" custT="1"/>
      <dgm:spPr>
        <a:solidFill>
          <a:schemeClr val="tx1">
            <a:lumMod val="20000"/>
            <a:lumOff val="80000"/>
          </a:schemeClr>
        </a:solidFill>
      </dgm:spPr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Get legal counsel</a:t>
          </a:r>
        </a:p>
      </dgm:t>
    </dgm:pt>
    <dgm:pt modelId="{E406CB6A-BB67-43C8-8CF8-4C6C9B7D2083}" type="parTrans" cxnId="{115CADE1-C42A-4C0F-A2AF-EAEF4B18A0BE}">
      <dgm:prSet/>
      <dgm:spPr/>
      <dgm:t>
        <a:bodyPr/>
        <a:lstStyle/>
        <a:p>
          <a:endParaRPr lang="en-US"/>
        </a:p>
      </dgm:t>
    </dgm:pt>
    <dgm:pt modelId="{33CDC0A5-10A7-45C8-8930-3A0D58CA07FA}" type="sibTrans" cxnId="{115CADE1-C42A-4C0F-A2AF-EAEF4B18A0BE}">
      <dgm:prSet/>
      <dgm:spPr/>
      <dgm:t>
        <a:bodyPr/>
        <a:lstStyle/>
        <a:p>
          <a:endParaRPr lang="en-US" dirty="0"/>
        </a:p>
      </dgm:t>
    </dgm:pt>
    <dgm:pt modelId="{827714E8-3303-49D0-B8D4-719278FB9A59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Change behavior</a:t>
          </a:r>
        </a:p>
      </dgm:t>
    </dgm:pt>
    <dgm:pt modelId="{E02BC26C-D0E4-4BE3-B45B-72A04D627089}" type="parTrans" cxnId="{71C13BCC-F13C-4FE0-A4C2-CD46ECB457DF}">
      <dgm:prSet/>
      <dgm:spPr/>
      <dgm:t>
        <a:bodyPr/>
        <a:lstStyle/>
        <a:p>
          <a:endParaRPr lang="en-US"/>
        </a:p>
      </dgm:t>
    </dgm:pt>
    <dgm:pt modelId="{C4F11F09-CA97-4521-B8BD-6E68BBBCA0CE}" type="sibTrans" cxnId="{71C13BCC-F13C-4FE0-A4C2-CD46ECB457DF}">
      <dgm:prSet/>
      <dgm:spPr/>
      <dgm:t>
        <a:bodyPr/>
        <a:lstStyle/>
        <a:p>
          <a:endParaRPr lang="en-US"/>
        </a:p>
      </dgm:t>
    </dgm:pt>
    <dgm:pt modelId="{41AA4B36-8D1F-4647-9D64-8D555DC94B30}" type="pres">
      <dgm:prSet presAssocID="{96FF349D-C7BC-43E0-BB64-7DD787653D99}" presName="Name0" presStyleCnt="0">
        <dgm:presLayoutVars>
          <dgm:dir/>
          <dgm:resizeHandles val="exact"/>
        </dgm:presLayoutVars>
      </dgm:prSet>
      <dgm:spPr/>
    </dgm:pt>
    <dgm:pt modelId="{E59183D3-FA02-4733-8AD8-2C11700FE402}" type="pres">
      <dgm:prSet presAssocID="{22A42CD1-470B-40CD-ADC8-EBE4E0DA0FE8}" presName="node" presStyleLbl="node1" presStyleIdx="0" presStyleCnt="6">
        <dgm:presLayoutVars>
          <dgm:bulletEnabled val="1"/>
        </dgm:presLayoutVars>
      </dgm:prSet>
      <dgm:spPr/>
    </dgm:pt>
    <dgm:pt modelId="{8DE7CB7D-E21A-4758-91E9-940D72F6CA15}" type="pres">
      <dgm:prSet presAssocID="{6A05F51C-93B8-42E9-90EA-746E1BF0EABD}" presName="sibTrans" presStyleLbl="sibTrans1D1" presStyleIdx="0" presStyleCnt="5"/>
      <dgm:spPr/>
    </dgm:pt>
    <dgm:pt modelId="{E0B58133-EB30-4BE7-8C63-968AE476C16A}" type="pres">
      <dgm:prSet presAssocID="{6A05F51C-93B8-42E9-90EA-746E1BF0EABD}" presName="connectorText" presStyleLbl="sibTrans1D1" presStyleIdx="0" presStyleCnt="5"/>
      <dgm:spPr/>
    </dgm:pt>
    <dgm:pt modelId="{F0621EFC-FF57-4E80-AD11-8A6E931FAC99}" type="pres">
      <dgm:prSet presAssocID="{7E10931D-F7CF-450D-B124-DC482C3117E7}" presName="node" presStyleLbl="node1" presStyleIdx="1" presStyleCnt="6">
        <dgm:presLayoutVars>
          <dgm:bulletEnabled val="1"/>
        </dgm:presLayoutVars>
      </dgm:prSet>
      <dgm:spPr/>
    </dgm:pt>
    <dgm:pt modelId="{65F72155-73C9-4613-9705-0ECAE38643C3}" type="pres">
      <dgm:prSet presAssocID="{C021469A-FBAE-4EE0-AAF5-84B1DB82E412}" presName="sibTrans" presStyleLbl="sibTrans1D1" presStyleIdx="1" presStyleCnt="5"/>
      <dgm:spPr/>
    </dgm:pt>
    <dgm:pt modelId="{503A2421-DF6F-4797-BC2C-66CE548F24F8}" type="pres">
      <dgm:prSet presAssocID="{C021469A-FBAE-4EE0-AAF5-84B1DB82E412}" presName="connectorText" presStyleLbl="sibTrans1D1" presStyleIdx="1" presStyleCnt="5"/>
      <dgm:spPr/>
    </dgm:pt>
    <dgm:pt modelId="{97642506-A2CB-4899-BD83-A66C48C6CB10}" type="pres">
      <dgm:prSet presAssocID="{9B03CB2C-D472-4B7F-9E4F-C31F92D37E97}" presName="node" presStyleLbl="node1" presStyleIdx="2" presStyleCnt="6">
        <dgm:presLayoutVars>
          <dgm:bulletEnabled val="1"/>
        </dgm:presLayoutVars>
      </dgm:prSet>
      <dgm:spPr/>
    </dgm:pt>
    <dgm:pt modelId="{4B4B32E0-DFFB-49CF-B976-CC0378796070}" type="pres">
      <dgm:prSet presAssocID="{34DE2902-6BD0-4F39-932A-CC871CA8E500}" presName="sibTrans" presStyleLbl="sibTrans1D1" presStyleIdx="2" presStyleCnt="5"/>
      <dgm:spPr/>
    </dgm:pt>
    <dgm:pt modelId="{0688D3DF-7912-41F6-BAA0-BD563C63D5CC}" type="pres">
      <dgm:prSet presAssocID="{34DE2902-6BD0-4F39-932A-CC871CA8E500}" presName="connectorText" presStyleLbl="sibTrans1D1" presStyleIdx="2" presStyleCnt="5"/>
      <dgm:spPr/>
    </dgm:pt>
    <dgm:pt modelId="{01D744FB-24A6-4B1E-B82D-53C6DBFA7244}" type="pres">
      <dgm:prSet presAssocID="{D8B139F5-4A14-4682-AF15-99BD808005B6}" presName="node" presStyleLbl="node1" presStyleIdx="3" presStyleCnt="6">
        <dgm:presLayoutVars>
          <dgm:bulletEnabled val="1"/>
        </dgm:presLayoutVars>
      </dgm:prSet>
      <dgm:spPr/>
    </dgm:pt>
    <dgm:pt modelId="{6BB34B6C-F8C8-40DB-A0C8-11C804629D08}" type="pres">
      <dgm:prSet presAssocID="{2ACEF760-0159-438A-9711-CD4D0937A4D4}" presName="sibTrans" presStyleLbl="sibTrans1D1" presStyleIdx="3" presStyleCnt="5"/>
      <dgm:spPr/>
    </dgm:pt>
    <dgm:pt modelId="{7E90FE3F-A58E-4FBA-97DA-4A20962B4E95}" type="pres">
      <dgm:prSet presAssocID="{2ACEF760-0159-438A-9711-CD4D0937A4D4}" presName="connectorText" presStyleLbl="sibTrans1D1" presStyleIdx="3" presStyleCnt="5"/>
      <dgm:spPr/>
    </dgm:pt>
    <dgm:pt modelId="{91BEE642-8F85-4A03-B9F4-3929C7FECC46}" type="pres">
      <dgm:prSet presAssocID="{398EAFDA-A948-4107-BDAB-5CBF94514C7E}" presName="node" presStyleLbl="node1" presStyleIdx="4" presStyleCnt="6">
        <dgm:presLayoutVars>
          <dgm:bulletEnabled val="1"/>
        </dgm:presLayoutVars>
      </dgm:prSet>
      <dgm:spPr/>
    </dgm:pt>
    <dgm:pt modelId="{C6A320F7-6120-44D8-BC2A-1726A521DC53}" type="pres">
      <dgm:prSet presAssocID="{33CDC0A5-10A7-45C8-8930-3A0D58CA07FA}" presName="sibTrans" presStyleLbl="sibTrans1D1" presStyleIdx="4" presStyleCnt="5"/>
      <dgm:spPr/>
    </dgm:pt>
    <dgm:pt modelId="{47137DA6-5E3E-4B70-B04C-BC43B44E5C84}" type="pres">
      <dgm:prSet presAssocID="{33CDC0A5-10A7-45C8-8930-3A0D58CA07FA}" presName="connectorText" presStyleLbl="sibTrans1D1" presStyleIdx="4" presStyleCnt="5"/>
      <dgm:spPr/>
    </dgm:pt>
    <dgm:pt modelId="{81840054-7B56-49AF-BD84-FAD9E3EFD589}" type="pres">
      <dgm:prSet presAssocID="{827714E8-3303-49D0-B8D4-719278FB9A59}" presName="node" presStyleLbl="node1" presStyleIdx="5" presStyleCnt="6">
        <dgm:presLayoutVars>
          <dgm:bulletEnabled val="1"/>
        </dgm:presLayoutVars>
      </dgm:prSet>
      <dgm:spPr/>
    </dgm:pt>
  </dgm:ptLst>
  <dgm:cxnLst>
    <dgm:cxn modelId="{6D47F802-5CF8-443A-8669-661B151BCA21}" type="presOf" srcId="{96FF349D-C7BC-43E0-BB64-7DD787653D99}" destId="{41AA4B36-8D1F-4647-9D64-8D555DC94B30}" srcOrd="0" destOrd="0" presId="urn:microsoft.com/office/officeart/2005/8/layout/bProcess3"/>
    <dgm:cxn modelId="{43C1260C-86C9-48B8-93C7-FB0FB0BE9ED8}" type="presOf" srcId="{34DE2902-6BD0-4F39-932A-CC871CA8E500}" destId="{4B4B32E0-DFFB-49CF-B976-CC0378796070}" srcOrd="0" destOrd="0" presId="urn:microsoft.com/office/officeart/2005/8/layout/bProcess3"/>
    <dgm:cxn modelId="{BF61460D-A38B-460F-8F6E-E116FE5879E8}" type="presOf" srcId="{2ACEF760-0159-438A-9711-CD4D0937A4D4}" destId="{6BB34B6C-F8C8-40DB-A0C8-11C804629D08}" srcOrd="0" destOrd="0" presId="urn:microsoft.com/office/officeart/2005/8/layout/bProcess3"/>
    <dgm:cxn modelId="{5DA58A15-5C8E-407A-AC95-CB0A1B299C31}" type="presOf" srcId="{398EAFDA-A948-4107-BDAB-5CBF94514C7E}" destId="{91BEE642-8F85-4A03-B9F4-3929C7FECC46}" srcOrd="0" destOrd="0" presId="urn:microsoft.com/office/officeart/2005/8/layout/bProcess3"/>
    <dgm:cxn modelId="{91DDF91D-0AC1-4E6E-8245-22AD0F79CF1C}" type="presOf" srcId="{33CDC0A5-10A7-45C8-8930-3A0D58CA07FA}" destId="{C6A320F7-6120-44D8-BC2A-1726A521DC53}" srcOrd="0" destOrd="0" presId="urn:microsoft.com/office/officeart/2005/8/layout/bProcess3"/>
    <dgm:cxn modelId="{29D0743D-5AA4-4458-A82A-4C68CC3AB7BE}" srcId="{96FF349D-C7BC-43E0-BB64-7DD787653D99}" destId="{22A42CD1-470B-40CD-ADC8-EBE4E0DA0FE8}" srcOrd="0" destOrd="0" parTransId="{06CD6B93-78F6-480F-8BEB-BDE47DD1202E}" sibTransId="{6A05F51C-93B8-42E9-90EA-746E1BF0EABD}"/>
    <dgm:cxn modelId="{0F037E49-E5B3-4160-89E1-29EA96EB8B33}" type="presOf" srcId="{2ACEF760-0159-438A-9711-CD4D0937A4D4}" destId="{7E90FE3F-A58E-4FBA-97DA-4A20962B4E95}" srcOrd="1" destOrd="0" presId="urn:microsoft.com/office/officeart/2005/8/layout/bProcess3"/>
    <dgm:cxn modelId="{7EC2097B-7644-4BA1-A851-ABB9B06679B7}" srcId="{96FF349D-C7BC-43E0-BB64-7DD787653D99}" destId="{9B03CB2C-D472-4B7F-9E4F-C31F92D37E97}" srcOrd="2" destOrd="0" parTransId="{C0D2A01D-B8E7-4E5D-882C-0E611ADA50DB}" sibTransId="{34DE2902-6BD0-4F39-932A-CC871CA8E500}"/>
    <dgm:cxn modelId="{C8626F87-6185-4934-BDD2-842DB36570C5}" type="presOf" srcId="{6A05F51C-93B8-42E9-90EA-746E1BF0EABD}" destId="{8DE7CB7D-E21A-4758-91E9-940D72F6CA15}" srcOrd="0" destOrd="0" presId="urn:microsoft.com/office/officeart/2005/8/layout/bProcess3"/>
    <dgm:cxn modelId="{51444489-223C-4575-BC50-C4417CACF373}" type="presOf" srcId="{7E10931D-F7CF-450D-B124-DC482C3117E7}" destId="{F0621EFC-FF57-4E80-AD11-8A6E931FAC99}" srcOrd="0" destOrd="0" presId="urn:microsoft.com/office/officeart/2005/8/layout/bProcess3"/>
    <dgm:cxn modelId="{A2C67894-8D9E-4B67-B2C7-0DD4B62D8259}" type="presOf" srcId="{34DE2902-6BD0-4F39-932A-CC871CA8E500}" destId="{0688D3DF-7912-41F6-BAA0-BD563C63D5CC}" srcOrd="1" destOrd="0" presId="urn:microsoft.com/office/officeart/2005/8/layout/bProcess3"/>
    <dgm:cxn modelId="{4C26C59D-F200-4C73-9020-8140BA91BB7A}" srcId="{96FF349D-C7BC-43E0-BB64-7DD787653D99}" destId="{7E10931D-F7CF-450D-B124-DC482C3117E7}" srcOrd="1" destOrd="0" parTransId="{30EE44DD-2A56-43D1-B5A0-F69A503AC3F5}" sibTransId="{C021469A-FBAE-4EE0-AAF5-84B1DB82E412}"/>
    <dgm:cxn modelId="{2D5765A2-9F1D-4993-8B26-57F3C136F5A7}" type="presOf" srcId="{6A05F51C-93B8-42E9-90EA-746E1BF0EABD}" destId="{E0B58133-EB30-4BE7-8C63-968AE476C16A}" srcOrd="1" destOrd="0" presId="urn:microsoft.com/office/officeart/2005/8/layout/bProcess3"/>
    <dgm:cxn modelId="{0ACDDAAB-499D-439B-B27F-B1643E1327CD}" type="presOf" srcId="{827714E8-3303-49D0-B8D4-719278FB9A59}" destId="{81840054-7B56-49AF-BD84-FAD9E3EFD589}" srcOrd="0" destOrd="0" presId="urn:microsoft.com/office/officeart/2005/8/layout/bProcess3"/>
    <dgm:cxn modelId="{AA8CBAAD-B1FD-4ABB-82A4-520F5EECC360}" type="presOf" srcId="{C021469A-FBAE-4EE0-AAF5-84B1DB82E412}" destId="{503A2421-DF6F-4797-BC2C-66CE548F24F8}" srcOrd="1" destOrd="0" presId="urn:microsoft.com/office/officeart/2005/8/layout/bProcess3"/>
    <dgm:cxn modelId="{DE735BBB-CDD4-4C42-B82F-55DD9408827A}" type="presOf" srcId="{33CDC0A5-10A7-45C8-8930-3A0D58CA07FA}" destId="{47137DA6-5E3E-4B70-B04C-BC43B44E5C84}" srcOrd="1" destOrd="0" presId="urn:microsoft.com/office/officeart/2005/8/layout/bProcess3"/>
    <dgm:cxn modelId="{0C0A27C3-FC6E-44D2-A2D2-294C59C22117}" type="presOf" srcId="{D8B139F5-4A14-4682-AF15-99BD808005B6}" destId="{01D744FB-24A6-4B1E-B82D-53C6DBFA7244}" srcOrd="0" destOrd="0" presId="urn:microsoft.com/office/officeart/2005/8/layout/bProcess3"/>
    <dgm:cxn modelId="{AE78DBC3-C108-4210-BA5E-0D5AD3F2AA32}" type="presOf" srcId="{9B03CB2C-D472-4B7F-9E4F-C31F92D37E97}" destId="{97642506-A2CB-4899-BD83-A66C48C6CB10}" srcOrd="0" destOrd="0" presId="urn:microsoft.com/office/officeart/2005/8/layout/bProcess3"/>
    <dgm:cxn modelId="{71C13BCC-F13C-4FE0-A4C2-CD46ECB457DF}" srcId="{96FF349D-C7BC-43E0-BB64-7DD787653D99}" destId="{827714E8-3303-49D0-B8D4-719278FB9A59}" srcOrd="5" destOrd="0" parTransId="{E02BC26C-D0E4-4BE3-B45B-72A04D627089}" sibTransId="{C4F11F09-CA97-4521-B8BD-6E68BBBCA0CE}"/>
    <dgm:cxn modelId="{8FB552CD-3981-4435-8461-DB0ED52E6BE1}" srcId="{96FF349D-C7BC-43E0-BB64-7DD787653D99}" destId="{D8B139F5-4A14-4682-AF15-99BD808005B6}" srcOrd="3" destOrd="0" parTransId="{6902136D-EB0B-4E31-9C53-22511C12D4D3}" sibTransId="{2ACEF760-0159-438A-9711-CD4D0937A4D4}"/>
    <dgm:cxn modelId="{4717B0CD-8431-4EAC-89D4-1E1E9286F3D1}" type="presOf" srcId="{22A42CD1-470B-40CD-ADC8-EBE4E0DA0FE8}" destId="{E59183D3-FA02-4733-8AD8-2C11700FE402}" srcOrd="0" destOrd="0" presId="urn:microsoft.com/office/officeart/2005/8/layout/bProcess3"/>
    <dgm:cxn modelId="{B27503D4-0871-40D4-B5B6-EE69E83A18A6}" type="presOf" srcId="{C021469A-FBAE-4EE0-AAF5-84B1DB82E412}" destId="{65F72155-73C9-4613-9705-0ECAE38643C3}" srcOrd="0" destOrd="0" presId="urn:microsoft.com/office/officeart/2005/8/layout/bProcess3"/>
    <dgm:cxn modelId="{115CADE1-C42A-4C0F-A2AF-EAEF4B18A0BE}" srcId="{96FF349D-C7BC-43E0-BB64-7DD787653D99}" destId="{398EAFDA-A948-4107-BDAB-5CBF94514C7E}" srcOrd="4" destOrd="0" parTransId="{E406CB6A-BB67-43C8-8CF8-4C6C9B7D2083}" sibTransId="{33CDC0A5-10A7-45C8-8930-3A0D58CA07FA}"/>
    <dgm:cxn modelId="{DD69B5B9-3841-4004-9706-995C25EEB398}" type="presParOf" srcId="{41AA4B36-8D1F-4647-9D64-8D555DC94B30}" destId="{E59183D3-FA02-4733-8AD8-2C11700FE402}" srcOrd="0" destOrd="0" presId="urn:microsoft.com/office/officeart/2005/8/layout/bProcess3"/>
    <dgm:cxn modelId="{5466131C-C299-4943-BAF0-CF7C97D36B3B}" type="presParOf" srcId="{41AA4B36-8D1F-4647-9D64-8D555DC94B30}" destId="{8DE7CB7D-E21A-4758-91E9-940D72F6CA15}" srcOrd="1" destOrd="0" presId="urn:microsoft.com/office/officeart/2005/8/layout/bProcess3"/>
    <dgm:cxn modelId="{434A4792-AF9B-458D-9CE1-4ECB2ADF9D3B}" type="presParOf" srcId="{8DE7CB7D-E21A-4758-91E9-940D72F6CA15}" destId="{E0B58133-EB30-4BE7-8C63-968AE476C16A}" srcOrd="0" destOrd="0" presId="urn:microsoft.com/office/officeart/2005/8/layout/bProcess3"/>
    <dgm:cxn modelId="{DB1A32A8-7CEA-40C9-A2D2-10B457E4450A}" type="presParOf" srcId="{41AA4B36-8D1F-4647-9D64-8D555DC94B30}" destId="{F0621EFC-FF57-4E80-AD11-8A6E931FAC99}" srcOrd="2" destOrd="0" presId="urn:microsoft.com/office/officeart/2005/8/layout/bProcess3"/>
    <dgm:cxn modelId="{6C512F96-FCE9-470A-96DC-F6CDAF8160EC}" type="presParOf" srcId="{41AA4B36-8D1F-4647-9D64-8D555DC94B30}" destId="{65F72155-73C9-4613-9705-0ECAE38643C3}" srcOrd="3" destOrd="0" presId="urn:microsoft.com/office/officeart/2005/8/layout/bProcess3"/>
    <dgm:cxn modelId="{09C31054-94B7-4C2E-A7B0-AA36A12FE597}" type="presParOf" srcId="{65F72155-73C9-4613-9705-0ECAE38643C3}" destId="{503A2421-DF6F-4797-BC2C-66CE548F24F8}" srcOrd="0" destOrd="0" presId="urn:microsoft.com/office/officeart/2005/8/layout/bProcess3"/>
    <dgm:cxn modelId="{DEA6AA7E-6B25-4C69-A726-EEBC5C553CD2}" type="presParOf" srcId="{41AA4B36-8D1F-4647-9D64-8D555DC94B30}" destId="{97642506-A2CB-4899-BD83-A66C48C6CB10}" srcOrd="4" destOrd="0" presId="urn:microsoft.com/office/officeart/2005/8/layout/bProcess3"/>
    <dgm:cxn modelId="{CFEC0B34-977E-41CA-AF2C-80AE45590AD9}" type="presParOf" srcId="{41AA4B36-8D1F-4647-9D64-8D555DC94B30}" destId="{4B4B32E0-DFFB-49CF-B976-CC0378796070}" srcOrd="5" destOrd="0" presId="urn:microsoft.com/office/officeart/2005/8/layout/bProcess3"/>
    <dgm:cxn modelId="{62DC5116-2446-4D22-B401-CAD8863EA4B4}" type="presParOf" srcId="{4B4B32E0-DFFB-49CF-B976-CC0378796070}" destId="{0688D3DF-7912-41F6-BAA0-BD563C63D5CC}" srcOrd="0" destOrd="0" presId="urn:microsoft.com/office/officeart/2005/8/layout/bProcess3"/>
    <dgm:cxn modelId="{8A62AEC1-CE7D-4712-93D9-5D2D3BB700E4}" type="presParOf" srcId="{41AA4B36-8D1F-4647-9D64-8D555DC94B30}" destId="{01D744FB-24A6-4B1E-B82D-53C6DBFA7244}" srcOrd="6" destOrd="0" presId="urn:microsoft.com/office/officeart/2005/8/layout/bProcess3"/>
    <dgm:cxn modelId="{7C2C82B4-0918-406B-863E-DD09D8814125}" type="presParOf" srcId="{41AA4B36-8D1F-4647-9D64-8D555DC94B30}" destId="{6BB34B6C-F8C8-40DB-A0C8-11C804629D08}" srcOrd="7" destOrd="0" presId="urn:microsoft.com/office/officeart/2005/8/layout/bProcess3"/>
    <dgm:cxn modelId="{F8FD2D16-FCBB-4833-B36F-8CEF20945728}" type="presParOf" srcId="{6BB34B6C-F8C8-40DB-A0C8-11C804629D08}" destId="{7E90FE3F-A58E-4FBA-97DA-4A20962B4E95}" srcOrd="0" destOrd="0" presId="urn:microsoft.com/office/officeart/2005/8/layout/bProcess3"/>
    <dgm:cxn modelId="{D9BB2CA0-682B-4A8A-B3AF-04B6F14F0953}" type="presParOf" srcId="{41AA4B36-8D1F-4647-9D64-8D555DC94B30}" destId="{91BEE642-8F85-4A03-B9F4-3929C7FECC46}" srcOrd="8" destOrd="0" presId="urn:microsoft.com/office/officeart/2005/8/layout/bProcess3"/>
    <dgm:cxn modelId="{2A1A09E1-4069-4E4F-8292-D183BADB1E38}" type="presParOf" srcId="{41AA4B36-8D1F-4647-9D64-8D555DC94B30}" destId="{C6A320F7-6120-44D8-BC2A-1726A521DC53}" srcOrd="9" destOrd="0" presId="urn:microsoft.com/office/officeart/2005/8/layout/bProcess3"/>
    <dgm:cxn modelId="{E951F371-EB47-46C1-8CFE-2B1C7C17D18B}" type="presParOf" srcId="{C6A320F7-6120-44D8-BC2A-1726A521DC53}" destId="{47137DA6-5E3E-4B70-B04C-BC43B44E5C84}" srcOrd="0" destOrd="0" presId="urn:microsoft.com/office/officeart/2005/8/layout/bProcess3"/>
    <dgm:cxn modelId="{A6A68F51-6A5E-4CAA-9770-C89F993C2C9C}" type="presParOf" srcId="{41AA4B36-8D1F-4647-9D64-8D555DC94B30}" destId="{81840054-7B56-49AF-BD84-FAD9E3EFD589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862829C-5CAD-4D01-B436-AE8B7A3BF960}" type="doc">
      <dgm:prSet loTypeId="urn:microsoft.com/office/officeart/2005/8/layout/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ECC387A-64F2-4C84-BB84-C9133DF7AFB9}">
      <dgm:prSet phldrT="[Text]"/>
      <dgm:spPr>
        <a:solidFill>
          <a:schemeClr val="tx1">
            <a:lumMod val="75000"/>
          </a:schemeClr>
        </a:solidFill>
        <a:ln>
          <a:solidFill>
            <a:schemeClr val="tx1">
              <a:lumMod val="75000"/>
            </a:schemeClr>
          </a:solidFill>
        </a:ln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Handle mail carefully</a:t>
          </a:r>
        </a:p>
      </dgm:t>
    </dgm:pt>
    <dgm:pt modelId="{C86EC8C9-9A35-4B25-9B0D-511AC2D50F87}" type="parTrans" cxnId="{6C26A77C-028F-4225-B739-5B1CC6F8323C}">
      <dgm:prSet/>
      <dgm:spPr/>
      <dgm:t>
        <a:bodyPr/>
        <a:lstStyle/>
        <a:p>
          <a:endParaRPr lang="en-US"/>
        </a:p>
      </dgm:t>
    </dgm:pt>
    <dgm:pt modelId="{1A2AA7F2-6368-4E41-BE11-3655CB5AB728}" type="sibTrans" cxnId="{6C26A77C-028F-4225-B739-5B1CC6F8323C}">
      <dgm:prSet/>
      <dgm:spPr>
        <a:solidFill>
          <a:srgbClr val="D8DDD9"/>
        </a:solidFill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164E1283-E2B2-46C1-B2B6-41081590117B}">
      <dgm:prSet phldrT="[Text]"/>
      <dgm:spPr>
        <a:solidFill>
          <a:schemeClr val="tx1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Safeguard wallet</a:t>
          </a:r>
        </a:p>
      </dgm:t>
    </dgm:pt>
    <dgm:pt modelId="{AFD28A23-A174-4BD5-842E-7F234D743F8B}" type="parTrans" cxnId="{DB4A4907-B15A-4255-A627-193F430A1A9C}">
      <dgm:prSet/>
      <dgm:spPr/>
      <dgm:t>
        <a:bodyPr/>
        <a:lstStyle/>
        <a:p>
          <a:endParaRPr lang="en-US"/>
        </a:p>
      </dgm:t>
    </dgm:pt>
    <dgm:pt modelId="{E5C08B81-DED3-4A03-8DD9-70AD1AD01777}" type="sibTrans" cxnId="{DB4A4907-B15A-4255-A627-193F430A1A9C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92DF7FB0-6008-47A2-9AE5-C56138D888FC}">
      <dgm:prSet phldrT="[Text]"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Keep receipts</a:t>
          </a:r>
        </a:p>
      </dgm:t>
    </dgm:pt>
    <dgm:pt modelId="{1C137DC2-D1C9-4C52-B2FC-71CABDF8B6C2}" type="parTrans" cxnId="{22990017-1B00-4E18-A674-FC6C7A2DA7D0}">
      <dgm:prSet/>
      <dgm:spPr/>
      <dgm:t>
        <a:bodyPr/>
        <a:lstStyle/>
        <a:p>
          <a:endParaRPr lang="en-US"/>
        </a:p>
      </dgm:t>
    </dgm:pt>
    <dgm:pt modelId="{DB0EB3BD-1F55-400C-98D4-F4A62A21C671}" type="sibTrans" cxnId="{22990017-1B00-4E18-A674-FC6C7A2DA7D0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CEBB56C9-A941-48A5-9D57-75D1CA942EBB}">
      <dgm:prSet phldrT="[Text]"/>
      <dgm:spPr>
        <a:solidFill>
          <a:schemeClr val="tx1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Close tampered accounts</a:t>
          </a:r>
        </a:p>
      </dgm:t>
    </dgm:pt>
    <dgm:pt modelId="{CF18C016-B47D-47A9-950C-3FF1B2AB063D}" type="parTrans" cxnId="{F0A68353-16BC-4595-BF29-ECBB77535DCF}">
      <dgm:prSet/>
      <dgm:spPr/>
      <dgm:t>
        <a:bodyPr/>
        <a:lstStyle/>
        <a:p>
          <a:endParaRPr lang="en-US"/>
        </a:p>
      </dgm:t>
    </dgm:pt>
    <dgm:pt modelId="{CACD369A-0D72-4FC0-9D19-164F31757F0D}" type="sibTrans" cxnId="{F0A68353-16BC-4595-BF29-ECBB77535DCF}">
      <dgm:prSet/>
      <dgm:spPr/>
      <dgm:t>
        <a:bodyPr/>
        <a:lstStyle/>
        <a:p>
          <a:endParaRPr lang="en-US"/>
        </a:p>
      </dgm:t>
    </dgm:pt>
    <dgm:pt modelId="{682E40AA-DFB4-4BC9-B4D3-057C2E82D994}">
      <dgm:prSet phldrT="[Text]"/>
      <dgm:spPr>
        <a:solidFill>
          <a:schemeClr val="tx1">
            <a:lumMod val="20000"/>
            <a:lumOff val="80000"/>
          </a:schemeClr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Keep written records of contacts</a:t>
          </a:r>
        </a:p>
      </dgm:t>
    </dgm:pt>
    <dgm:pt modelId="{A716B408-4075-49F5-9771-58D326EF2FFD}" type="parTrans" cxnId="{F02CDB8A-6238-4415-A77F-E4441A977E00}">
      <dgm:prSet/>
      <dgm:spPr/>
      <dgm:t>
        <a:bodyPr/>
        <a:lstStyle/>
        <a:p>
          <a:endParaRPr lang="en-US"/>
        </a:p>
      </dgm:t>
    </dgm:pt>
    <dgm:pt modelId="{5B283068-8D7F-48CF-B5AC-99CE5D174C59}" type="sibTrans" cxnId="{F02CDB8A-6238-4415-A77F-E4441A977E00}">
      <dgm:prSet/>
      <dgm:spPr/>
      <dgm:t>
        <a:bodyPr/>
        <a:lstStyle/>
        <a:p>
          <a:endParaRPr lang="en-US"/>
        </a:p>
      </dgm:t>
    </dgm:pt>
    <dgm:pt modelId="{8863C6E5-2A24-48E4-B6A8-2C32424303FA}">
      <dgm:prSet phldrT="[Text]"/>
      <dgm:spPr>
        <a:solidFill>
          <a:schemeClr val="tx1">
            <a:lumMod val="40000"/>
            <a:lumOff val="60000"/>
          </a:schemeClr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Place active-duty alert during deployments</a:t>
          </a:r>
        </a:p>
      </dgm:t>
    </dgm:pt>
    <dgm:pt modelId="{2F9C2E7E-B25C-40E8-8F69-E280C5BBE19C}" type="parTrans" cxnId="{F7503F67-B8EA-44B6-8EC1-C72996C69368}">
      <dgm:prSet/>
      <dgm:spPr/>
      <dgm:t>
        <a:bodyPr/>
        <a:lstStyle/>
        <a:p>
          <a:endParaRPr lang="en-US"/>
        </a:p>
      </dgm:t>
    </dgm:pt>
    <dgm:pt modelId="{A07DF983-BEA3-4443-AC21-D5BF9B4E8D07}" type="sibTrans" cxnId="{F7503F67-B8EA-44B6-8EC1-C72996C69368}">
      <dgm:prSet/>
      <dgm:spPr/>
      <dgm:t>
        <a:bodyPr/>
        <a:lstStyle/>
        <a:p>
          <a:endParaRPr lang="en-US"/>
        </a:p>
      </dgm:t>
    </dgm:pt>
    <dgm:pt modelId="{A83CC702-078E-4B04-88D5-4D499BAE652B}" type="pres">
      <dgm:prSet presAssocID="{6862829C-5CAD-4D01-B436-AE8B7A3BF960}" presName="Name0" presStyleCnt="0">
        <dgm:presLayoutVars>
          <dgm:dir/>
          <dgm:animLvl val="lvl"/>
          <dgm:resizeHandles val="exact"/>
        </dgm:presLayoutVars>
      </dgm:prSet>
      <dgm:spPr/>
    </dgm:pt>
    <dgm:pt modelId="{0BBA0E6C-7AB3-4126-B8DC-B7860E168D39}" type="pres">
      <dgm:prSet presAssocID="{682E40AA-DFB4-4BC9-B4D3-057C2E82D994}" presName="boxAndChildren" presStyleCnt="0"/>
      <dgm:spPr/>
    </dgm:pt>
    <dgm:pt modelId="{164AF554-A429-416F-8DB8-EC9A3DC0E8BE}" type="pres">
      <dgm:prSet presAssocID="{682E40AA-DFB4-4BC9-B4D3-057C2E82D994}" presName="parentTextBox" presStyleLbl="node1" presStyleIdx="0" presStyleCnt="6"/>
      <dgm:spPr/>
    </dgm:pt>
    <dgm:pt modelId="{529D9E6E-8546-46D2-9C37-C3E43B194AEC}" type="pres">
      <dgm:prSet presAssocID="{CACD369A-0D72-4FC0-9D19-164F31757F0D}" presName="sp" presStyleCnt="0"/>
      <dgm:spPr/>
    </dgm:pt>
    <dgm:pt modelId="{F4459E96-E7BC-4CD8-A505-78748EF95E7C}" type="pres">
      <dgm:prSet presAssocID="{CEBB56C9-A941-48A5-9D57-75D1CA942EBB}" presName="arrowAndChildren" presStyleCnt="0"/>
      <dgm:spPr/>
    </dgm:pt>
    <dgm:pt modelId="{32635ADB-A85E-48D3-ABE3-DC99D32BCE5F}" type="pres">
      <dgm:prSet presAssocID="{CEBB56C9-A941-48A5-9D57-75D1CA942EBB}" presName="parentTextArrow" presStyleLbl="node1" presStyleIdx="1" presStyleCnt="6"/>
      <dgm:spPr/>
    </dgm:pt>
    <dgm:pt modelId="{933AA1BE-48B2-4085-A5DC-09F3FBCB1F29}" type="pres">
      <dgm:prSet presAssocID="{A07DF983-BEA3-4443-AC21-D5BF9B4E8D07}" presName="sp" presStyleCnt="0"/>
      <dgm:spPr/>
    </dgm:pt>
    <dgm:pt modelId="{34F7A226-3116-44F1-A7E2-87D841A39E2F}" type="pres">
      <dgm:prSet presAssocID="{8863C6E5-2A24-48E4-B6A8-2C32424303FA}" presName="arrowAndChildren" presStyleCnt="0"/>
      <dgm:spPr/>
    </dgm:pt>
    <dgm:pt modelId="{FB97A734-1A6D-450B-9256-7A3E490397A8}" type="pres">
      <dgm:prSet presAssocID="{8863C6E5-2A24-48E4-B6A8-2C32424303FA}" presName="parentTextArrow" presStyleLbl="node1" presStyleIdx="2" presStyleCnt="6"/>
      <dgm:spPr/>
    </dgm:pt>
    <dgm:pt modelId="{6F14520C-A1C4-4621-8802-A028CC61C0A2}" type="pres">
      <dgm:prSet presAssocID="{DB0EB3BD-1F55-400C-98D4-F4A62A21C671}" presName="sp" presStyleCnt="0"/>
      <dgm:spPr/>
    </dgm:pt>
    <dgm:pt modelId="{E960F5DC-2647-4423-83BE-32F040ECBE10}" type="pres">
      <dgm:prSet presAssocID="{92DF7FB0-6008-47A2-9AE5-C56138D888FC}" presName="arrowAndChildren" presStyleCnt="0"/>
      <dgm:spPr/>
    </dgm:pt>
    <dgm:pt modelId="{E49F757C-C9A1-462A-B787-0018E4F56CC6}" type="pres">
      <dgm:prSet presAssocID="{92DF7FB0-6008-47A2-9AE5-C56138D888FC}" presName="parentTextArrow" presStyleLbl="node1" presStyleIdx="3" presStyleCnt="6"/>
      <dgm:spPr/>
    </dgm:pt>
    <dgm:pt modelId="{FA151278-234E-4184-8E91-A572103632D8}" type="pres">
      <dgm:prSet presAssocID="{E5C08B81-DED3-4A03-8DD9-70AD1AD01777}" presName="sp" presStyleCnt="0"/>
      <dgm:spPr/>
    </dgm:pt>
    <dgm:pt modelId="{7193F2E8-51C2-4BD4-B470-13543FCF2009}" type="pres">
      <dgm:prSet presAssocID="{164E1283-E2B2-46C1-B2B6-41081590117B}" presName="arrowAndChildren" presStyleCnt="0"/>
      <dgm:spPr/>
    </dgm:pt>
    <dgm:pt modelId="{10F55913-0387-4CB3-A666-D2D52532E589}" type="pres">
      <dgm:prSet presAssocID="{164E1283-E2B2-46C1-B2B6-41081590117B}" presName="parentTextArrow" presStyleLbl="node1" presStyleIdx="4" presStyleCnt="6"/>
      <dgm:spPr/>
    </dgm:pt>
    <dgm:pt modelId="{4BC43A2F-F233-48D0-9DA7-16EE67265BC9}" type="pres">
      <dgm:prSet presAssocID="{1A2AA7F2-6368-4E41-BE11-3655CB5AB728}" presName="sp" presStyleCnt="0"/>
      <dgm:spPr/>
    </dgm:pt>
    <dgm:pt modelId="{9000341E-E421-487A-88E2-38911EE4F215}" type="pres">
      <dgm:prSet presAssocID="{BECC387A-64F2-4C84-BB84-C9133DF7AFB9}" presName="arrowAndChildren" presStyleCnt="0"/>
      <dgm:spPr/>
    </dgm:pt>
    <dgm:pt modelId="{9F54BCF0-E33B-42EA-B556-3EC79B0E81F3}" type="pres">
      <dgm:prSet presAssocID="{BECC387A-64F2-4C84-BB84-C9133DF7AFB9}" presName="parentTextArrow" presStyleLbl="node1" presStyleIdx="5" presStyleCnt="6"/>
      <dgm:spPr/>
    </dgm:pt>
  </dgm:ptLst>
  <dgm:cxnLst>
    <dgm:cxn modelId="{DB4A4907-B15A-4255-A627-193F430A1A9C}" srcId="{6862829C-5CAD-4D01-B436-AE8B7A3BF960}" destId="{164E1283-E2B2-46C1-B2B6-41081590117B}" srcOrd="1" destOrd="0" parTransId="{AFD28A23-A174-4BD5-842E-7F234D743F8B}" sibTransId="{E5C08B81-DED3-4A03-8DD9-70AD1AD01777}"/>
    <dgm:cxn modelId="{22990017-1B00-4E18-A674-FC6C7A2DA7D0}" srcId="{6862829C-5CAD-4D01-B436-AE8B7A3BF960}" destId="{92DF7FB0-6008-47A2-9AE5-C56138D888FC}" srcOrd="2" destOrd="0" parTransId="{1C137DC2-D1C9-4C52-B2FC-71CABDF8B6C2}" sibTransId="{DB0EB3BD-1F55-400C-98D4-F4A62A21C671}"/>
    <dgm:cxn modelId="{12BA1730-86F0-427F-A7EC-F377D155D6EE}" type="presOf" srcId="{CEBB56C9-A941-48A5-9D57-75D1CA942EBB}" destId="{32635ADB-A85E-48D3-ABE3-DC99D32BCE5F}" srcOrd="0" destOrd="0" presId="urn:microsoft.com/office/officeart/2005/8/layout/process4"/>
    <dgm:cxn modelId="{E450AF3F-CDEC-45AE-A5F4-B98A5F463497}" type="presOf" srcId="{682E40AA-DFB4-4BC9-B4D3-057C2E82D994}" destId="{164AF554-A429-416F-8DB8-EC9A3DC0E8BE}" srcOrd="0" destOrd="0" presId="urn:microsoft.com/office/officeart/2005/8/layout/process4"/>
    <dgm:cxn modelId="{F7503F67-B8EA-44B6-8EC1-C72996C69368}" srcId="{6862829C-5CAD-4D01-B436-AE8B7A3BF960}" destId="{8863C6E5-2A24-48E4-B6A8-2C32424303FA}" srcOrd="3" destOrd="0" parTransId="{2F9C2E7E-B25C-40E8-8F69-E280C5BBE19C}" sibTransId="{A07DF983-BEA3-4443-AC21-D5BF9B4E8D07}"/>
    <dgm:cxn modelId="{160C644F-E003-4222-B65A-260A1635BD91}" type="presOf" srcId="{BECC387A-64F2-4C84-BB84-C9133DF7AFB9}" destId="{9F54BCF0-E33B-42EA-B556-3EC79B0E81F3}" srcOrd="0" destOrd="0" presId="urn:microsoft.com/office/officeart/2005/8/layout/process4"/>
    <dgm:cxn modelId="{F0A68353-16BC-4595-BF29-ECBB77535DCF}" srcId="{6862829C-5CAD-4D01-B436-AE8B7A3BF960}" destId="{CEBB56C9-A941-48A5-9D57-75D1CA942EBB}" srcOrd="4" destOrd="0" parTransId="{CF18C016-B47D-47A9-950C-3FF1B2AB063D}" sibTransId="{CACD369A-0D72-4FC0-9D19-164F31757F0D}"/>
    <dgm:cxn modelId="{6C26A77C-028F-4225-B739-5B1CC6F8323C}" srcId="{6862829C-5CAD-4D01-B436-AE8B7A3BF960}" destId="{BECC387A-64F2-4C84-BB84-C9133DF7AFB9}" srcOrd="0" destOrd="0" parTransId="{C86EC8C9-9A35-4B25-9B0D-511AC2D50F87}" sibTransId="{1A2AA7F2-6368-4E41-BE11-3655CB5AB728}"/>
    <dgm:cxn modelId="{7EF3917F-26B4-438E-A1A7-A282962C14F3}" type="presOf" srcId="{164E1283-E2B2-46C1-B2B6-41081590117B}" destId="{10F55913-0387-4CB3-A666-D2D52532E589}" srcOrd="0" destOrd="0" presId="urn:microsoft.com/office/officeart/2005/8/layout/process4"/>
    <dgm:cxn modelId="{F02CDB8A-6238-4415-A77F-E4441A977E00}" srcId="{6862829C-5CAD-4D01-B436-AE8B7A3BF960}" destId="{682E40AA-DFB4-4BC9-B4D3-057C2E82D994}" srcOrd="5" destOrd="0" parTransId="{A716B408-4075-49F5-9771-58D326EF2FFD}" sibTransId="{5B283068-8D7F-48CF-B5AC-99CE5D174C59}"/>
    <dgm:cxn modelId="{2C5A6E8C-5C56-4B09-8645-7FB032ABF5BA}" type="presOf" srcId="{92DF7FB0-6008-47A2-9AE5-C56138D888FC}" destId="{E49F757C-C9A1-462A-B787-0018E4F56CC6}" srcOrd="0" destOrd="0" presId="urn:microsoft.com/office/officeart/2005/8/layout/process4"/>
    <dgm:cxn modelId="{073EC5B4-DF7C-496A-82BF-C9AFD3F088D8}" type="presOf" srcId="{8863C6E5-2A24-48E4-B6A8-2C32424303FA}" destId="{FB97A734-1A6D-450B-9256-7A3E490397A8}" srcOrd="0" destOrd="0" presId="urn:microsoft.com/office/officeart/2005/8/layout/process4"/>
    <dgm:cxn modelId="{A594D3D9-5380-42D8-9091-2D7E877A7819}" type="presOf" srcId="{6862829C-5CAD-4D01-B436-AE8B7A3BF960}" destId="{A83CC702-078E-4B04-88D5-4D499BAE652B}" srcOrd="0" destOrd="0" presId="urn:microsoft.com/office/officeart/2005/8/layout/process4"/>
    <dgm:cxn modelId="{D4C3DC40-30DF-4B99-BB37-D5946904445A}" type="presParOf" srcId="{A83CC702-078E-4B04-88D5-4D499BAE652B}" destId="{0BBA0E6C-7AB3-4126-B8DC-B7860E168D39}" srcOrd="0" destOrd="0" presId="urn:microsoft.com/office/officeart/2005/8/layout/process4"/>
    <dgm:cxn modelId="{3859B99D-BFFD-4781-ACB0-49CEC22C15B9}" type="presParOf" srcId="{0BBA0E6C-7AB3-4126-B8DC-B7860E168D39}" destId="{164AF554-A429-416F-8DB8-EC9A3DC0E8BE}" srcOrd="0" destOrd="0" presId="urn:microsoft.com/office/officeart/2005/8/layout/process4"/>
    <dgm:cxn modelId="{A0DEB1E9-EE34-423F-969D-5148CB959091}" type="presParOf" srcId="{A83CC702-078E-4B04-88D5-4D499BAE652B}" destId="{529D9E6E-8546-46D2-9C37-C3E43B194AEC}" srcOrd="1" destOrd="0" presId="urn:microsoft.com/office/officeart/2005/8/layout/process4"/>
    <dgm:cxn modelId="{29CEE142-86C4-4705-8E6D-379329D942D0}" type="presParOf" srcId="{A83CC702-078E-4B04-88D5-4D499BAE652B}" destId="{F4459E96-E7BC-4CD8-A505-78748EF95E7C}" srcOrd="2" destOrd="0" presId="urn:microsoft.com/office/officeart/2005/8/layout/process4"/>
    <dgm:cxn modelId="{F0C04B5E-17CE-47CC-86B1-616266EE2460}" type="presParOf" srcId="{F4459E96-E7BC-4CD8-A505-78748EF95E7C}" destId="{32635ADB-A85E-48D3-ABE3-DC99D32BCE5F}" srcOrd="0" destOrd="0" presId="urn:microsoft.com/office/officeart/2005/8/layout/process4"/>
    <dgm:cxn modelId="{18410032-E630-4D95-A090-BC1021BEC771}" type="presParOf" srcId="{A83CC702-078E-4B04-88D5-4D499BAE652B}" destId="{933AA1BE-48B2-4085-A5DC-09F3FBCB1F29}" srcOrd="3" destOrd="0" presId="urn:microsoft.com/office/officeart/2005/8/layout/process4"/>
    <dgm:cxn modelId="{0ADD8CA7-905A-4B8F-86A0-6EF46B46A301}" type="presParOf" srcId="{A83CC702-078E-4B04-88D5-4D499BAE652B}" destId="{34F7A226-3116-44F1-A7E2-87D841A39E2F}" srcOrd="4" destOrd="0" presId="urn:microsoft.com/office/officeart/2005/8/layout/process4"/>
    <dgm:cxn modelId="{25C209FF-2AE1-4133-8291-A494796FA775}" type="presParOf" srcId="{34F7A226-3116-44F1-A7E2-87D841A39E2F}" destId="{FB97A734-1A6D-450B-9256-7A3E490397A8}" srcOrd="0" destOrd="0" presId="urn:microsoft.com/office/officeart/2005/8/layout/process4"/>
    <dgm:cxn modelId="{4C8C7E10-B2BC-4EE3-A03A-EC656CE4D9BE}" type="presParOf" srcId="{A83CC702-078E-4B04-88D5-4D499BAE652B}" destId="{6F14520C-A1C4-4621-8802-A028CC61C0A2}" srcOrd="5" destOrd="0" presId="urn:microsoft.com/office/officeart/2005/8/layout/process4"/>
    <dgm:cxn modelId="{8F7A0B7F-E482-4BB1-8213-7E30B4F7EC08}" type="presParOf" srcId="{A83CC702-078E-4B04-88D5-4D499BAE652B}" destId="{E960F5DC-2647-4423-83BE-32F040ECBE10}" srcOrd="6" destOrd="0" presId="urn:microsoft.com/office/officeart/2005/8/layout/process4"/>
    <dgm:cxn modelId="{CEDD85D9-CBA9-49D9-A31F-8DCE9CA6C7AA}" type="presParOf" srcId="{E960F5DC-2647-4423-83BE-32F040ECBE10}" destId="{E49F757C-C9A1-462A-B787-0018E4F56CC6}" srcOrd="0" destOrd="0" presId="urn:microsoft.com/office/officeart/2005/8/layout/process4"/>
    <dgm:cxn modelId="{09459173-EFA2-43F3-95BA-808452DA28B0}" type="presParOf" srcId="{A83CC702-078E-4B04-88D5-4D499BAE652B}" destId="{FA151278-234E-4184-8E91-A572103632D8}" srcOrd="7" destOrd="0" presId="urn:microsoft.com/office/officeart/2005/8/layout/process4"/>
    <dgm:cxn modelId="{BC00A126-90B0-493C-AEC5-E9F1D82F0151}" type="presParOf" srcId="{A83CC702-078E-4B04-88D5-4D499BAE652B}" destId="{7193F2E8-51C2-4BD4-B470-13543FCF2009}" srcOrd="8" destOrd="0" presId="urn:microsoft.com/office/officeart/2005/8/layout/process4"/>
    <dgm:cxn modelId="{EE294617-BE65-4EE8-BE37-24317A073224}" type="presParOf" srcId="{7193F2E8-51C2-4BD4-B470-13543FCF2009}" destId="{10F55913-0387-4CB3-A666-D2D52532E589}" srcOrd="0" destOrd="0" presId="urn:microsoft.com/office/officeart/2005/8/layout/process4"/>
    <dgm:cxn modelId="{0A1E565A-EA60-4482-A4E1-C45F8A4E318E}" type="presParOf" srcId="{A83CC702-078E-4B04-88D5-4D499BAE652B}" destId="{4BC43A2F-F233-48D0-9DA7-16EE67265BC9}" srcOrd="9" destOrd="0" presId="urn:microsoft.com/office/officeart/2005/8/layout/process4"/>
    <dgm:cxn modelId="{6DD2F263-24D2-4EC3-BAA4-674D066E1319}" type="presParOf" srcId="{A83CC702-078E-4B04-88D5-4D499BAE652B}" destId="{9000341E-E421-487A-88E2-38911EE4F215}" srcOrd="10" destOrd="0" presId="urn:microsoft.com/office/officeart/2005/8/layout/process4"/>
    <dgm:cxn modelId="{8773BA2D-05A3-4FC5-80CC-EAB7C72E9A7E}" type="presParOf" srcId="{9000341E-E421-487A-88E2-38911EE4F215}" destId="{9F54BCF0-E33B-42EA-B556-3EC79B0E81F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48F9E1-147F-4E29-8B55-2299C2D90D08}">
      <dsp:nvSpPr>
        <dsp:cNvPr id="0" name=""/>
        <dsp:cNvSpPr/>
      </dsp:nvSpPr>
      <dsp:spPr>
        <a:xfrm>
          <a:off x="617219" y="0"/>
          <a:ext cx="6995160" cy="452596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799E33-1975-41E8-B0B5-8EBDDB8A4CDA}">
      <dsp:nvSpPr>
        <dsp:cNvPr id="0" name=""/>
        <dsp:cNvSpPr/>
      </dsp:nvSpPr>
      <dsp:spPr>
        <a:xfrm>
          <a:off x="0" y="1357788"/>
          <a:ext cx="2468880" cy="18103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Banks and credit unions</a:t>
          </a:r>
        </a:p>
      </dsp:txBody>
      <dsp:txXfrm>
        <a:off x="88376" y="1446164"/>
        <a:ext cx="2292128" cy="1633633"/>
      </dsp:txXfrm>
    </dsp:sp>
    <dsp:sp modelId="{D16378DE-12A2-4C8F-B21F-2EAC1F7D6A83}">
      <dsp:nvSpPr>
        <dsp:cNvPr id="0" name=""/>
        <dsp:cNvSpPr/>
      </dsp:nvSpPr>
      <dsp:spPr>
        <a:xfrm>
          <a:off x="2880359" y="1357788"/>
          <a:ext cx="2468880" cy="18103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Costs of financial services</a:t>
          </a:r>
        </a:p>
      </dsp:txBody>
      <dsp:txXfrm>
        <a:off x="2968735" y="1446164"/>
        <a:ext cx="2292128" cy="1633633"/>
      </dsp:txXfrm>
    </dsp:sp>
    <dsp:sp modelId="{23FDE54B-1809-4109-9FB9-4FB1FF678C2C}">
      <dsp:nvSpPr>
        <dsp:cNvPr id="0" name=""/>
        <dsp:cNvSpPr/>
      </dsp:nvSpPr>
      <dsp:spPr>
        <a:xfrm>
          <a:off x="5760720" y="1357788"/>
          <a:ext cx="2468880" cy="18103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Electronic banking</a:t>
          </a:r>
        </a:p>
      </dsp:txBody>
      <dsp:txXfrm>
        <a:off x="5849096" y="1446164"/>
        <a:ext cx="2292128" cy="16336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BA0A75-B57F-4B86-94B8-5512E624955C}">
      <dsp:nvSpPr>
        <dsp:cNvPr id="0" name=""/>
        <dsp:cNvSpPr/>
      </dsp:nvSpPr>
      <dsp:spPr>
        <a:xfrm>
          <a:off x="0" y="0"/>
          <a:ext cx="4876800" cy="89408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Share-Secured Loan</a:t>
          </a:r>
        </a:p>
      </dsp:txBody>
      <dsp:txXfrm>
        <a:off x="26187" y="26187"/>
        <a:ext cx="3836467" cy="841706"/>
      </dsp:txXfrm>
    </dsp:sp>
    <dsp:sp modelId="{CA84CFD6-ADB2-46E8-8CD9-DBAA027D7F48}">
      <dsp:nvSpPr>
        <dsp:cNvPr id="0" name=""/>
        <dsp:cNvSpPr/>
      </dsp:nvSpPr>
      <dsp:spPr>
        <a:xfrm>
          <a:off x="408432" y="1056640"/>
          <a:ext cx="4876800" cy="894080"/>
        </a:xfrm>
        <a:prstGeom prst="roundRect">
          <a:avLst>
            <a:gd name="adj" fmla="val 10000"/>
          </a:avLst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Co-signed Loan</a:t>
          </a:r>
        </a:p>
      </dsp:txBody>
      <dsp:txXfrm>
        <a:off x="434619" y="1082827"/>
        <a:ext cx="3834841" cy="841706"/>
      </dsp:txXfrm>
    </dsp:sp>
    <dsp:sp modelId="{9F31342A-C64F-4D74-9427-5D9D432F9F6C}">
      <dsp:nvSpPr>
        <dsp:cNvPr id="0" name=""/>
        <dsp:cNvSpPr/>
      </dsp:nvSpPr>
      <dsp:spPr>
        <a:xfrm>
          <a:off x="810768" y="2113280"/>
          <a:ext cx="4876800" cy="894080"/>
        </a:xfrm>
        <a:prstGeom prst="roundRect">
          <a:avLst>
            <a:gd name="adj" fmla="val 10000"/>
          </a:avLst>
        </a:prstGeom>
        <a:solidFill>
          <a:schemeClr val="accent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Retail Cards</a:t>
          </a:r>
        </a:p>
      </dsp:txBody>
      <dsp:txXfrm>
        <a:off x="836955" y="2139467"/>
        <a:ext cx="3840937" cy="841706"/>
      </dsp:txXfrm>
    </dsp:sp>
    <dsp:sp modelId="{D1CDDA0A-0E15-41DC-BDFF-5C6C61397065}">
      <dsp:nvSpPr>
        <dsp:cNvPr id="0" name=""/>
        <dsp:cNvSpPr/>
      </dsp:nvSpPr>
      <dsp:spPr>
        <a:xfrm>
          <a:off x="1219200" y="3169919"/>
          <a:ext cx="4876800" cy="89408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rial" panose="020B0604020202020204" pitchFamily="34" charset="0"/>
              <a:cs typeface="Arial" panose="020B0604020202020204" pitchFamily="34" charset="0"/>
            </a:rPr>
            <a:t>Major Credit Cards</a:t>
          </a:r>
        </a:p>
      </dsp:txBody>
      <dsp:txXfrm>
        <a:off x="1245387" y="3196106"/>
        <a:ext cx="3834841" cy="841706"/>
      </dsp:txXfrm>
    </dsp:sp>
    <dsp:sp modelId="{782AA5A0-C44F-4A62-9F6F-0BA36DD2784B}">
      <dsp:nvSpPr>
        <dsp:cNvPr id="0" name=""/>
        <dsp:cNvSpPr/>
      </dsp:nvSpPr>
      <dsp:spPr>
        <a:xfrm>
          <a:off x="4295647" y="684783"/>
          <a:ext cx="581152" cy="581152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/>
        </a:p>
      </dsp:txBody>
      <dsp:txXfrm>
        <a:off x="4426406" y="684783"/>
        <a:ext cx="319634" cy="437317"/>
      </dsp:txXfrm>
    </dsp:sp>
    <dsp:sp modelId="{F361B1B0-F423-47A5-B7F1-59950DF7F088}">
      <dsp:nvSpPr>
        <dsp:cNvPr id="0" name=""/>
        <dsp:cNvSpPr/>
      </dsp:nvSpPr>
      <dsp:spPr>
        <a:xfrm>
          <a:off x="4704080" y="1741423"/>
          <a:ext cx="581152" cy="58115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/>
        </a:p>
      </dsp:txBody>
      <dsp:txXfrm>
        <a:off x="4834839" y="1741423"/>
        <a:ext cx="319634" cy="437317"/>
      </dsp:txXfrm>
    </dsp:sp>
    <dsp:sp modelId="{4034436B-563F-4E6E-BAB0-BD989E18A043}">
      <dsp:nvSpPr>
        <dsp:cNvPr id="0" name=""/>
        <dsp:cNvSpPr/>
      </dsp:nvSpPr>
      <dsp:spPr>
        <a:xfrm>
          <a:off x="5106415" y="2798064"/>
          <a:ext cx="581152" cy="581152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 dirty="0"/>
        </a:p>
      </dsp:txBody>
      <dsp:txXfrm>
        <a:off x="5237174" y="2798064"/>
        <a:ext cx="319634" cy="4373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D41160-C537-4B8E-A8DF-A2CE62108511}">
      <dsp:nvSpPr>
        <dsp:cNvPr id="0" name=""/>
        <dsp:cNvSpPr/>
      </dsp:nvSpPr>
      <dsp:spPr>
        <a:xfrm>
          <a:off x="542087" y="3472"/>
          <a:ext cx="3657605" cy="5595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Wise</a:t>
          </a:r>
        </a:p>
      </dsp:txBody>
      <dsp:txXfrm>
        <a:off x="558477" y="19862"/>
        <a:ext cx="3624825" cy="526813"/>
      </dsp:txXfrm>
    </dsp:sp>
    <dsp:sp modelId="{393A61E5-BB79-4229-8791-DF5D3A576FEB}">
      <dsp:nvSpPr>
        <dsp:cNvPr id="0" name=""/>
        <dsp:cNvSpPr/>
      </dsp:nvSpPr>
      <dsp:spPr>
        <a:xfrm>
          <a:off x="907847" y="563066"/>
          <a:ext cx="365760" cy="4196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9695"/>
              </a:lnTo>
              <a:lnTo>
                <a:pt x="365760" y="4196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EBA0CE-7840-4299-A56A-2DF4E89E80AA}">
      <dsp:nvSpPr>
        <dsp:cNvPr id="0" name=""/>
        <dsp:cNvSpPr/>
      </dsp:nvSpPr>
      <dsp:spPr>
        <a:xfrm>
          <a:off x="1273608" y="702964"/>
          <a:ext cx="3200401" cy="5595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Planned purchases</a:t>
          </a:r>
        </a:p>
      </dsp:txBody>
      <dsp:txXfrm>
        <a:off x="1289998" y="719354"/>
        <a:ext cx="3167621" cy="526813"/>
      </dsp:txXfrm>
    </dsp:sp>
    <dsp:sp modelId="{A31CF9D5-F21C-4DFE-AF31-D1A671317E3C}">
      <dsp:nvSpPr>
        <dsp:cNvPr id="0" name=""/>
        <dsp:cNvSpPr/>
      </dsp:nvSpPr>
      <dsp:spPr>
        <a:xfrm>
          <a:off x="907847" y="563066"/>
          <a:ext cx="365760" cy="11191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9187"/>
              </a:lnTo>
              <a:lnTo>
                <a:pt x="365760" y="11191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A09B28-4C1A-44E6-90A6-FA549C49A2B2}">
      <dsp:nvSpPr>
        <dsp:cNvPr id="0" name=""/>
        <dsp:cNvSpPr/>
      </dsp:nvSpPr>
      <dsp:spPr>
        <a:xfrm>
          <a:off x="1273608" y="1402457"/>
          <a:ext cx="3200401" cy="5595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Convenience</a:t>
          </a:r>
        </a:p>
      </dsp:txBody>
      <dsp:txXfrm>
        <a:off x="1289998" y="1418847"/>
        <a:ext cx="3167621" cy="526813"/>
      </dsp:txXfrm>
    </dsp:sp>
    <dsp:sp modelId="{D4BBB862-DCF3-468B-81B1-613B6DEFCF21}">
      <dsp:nvSpPr>
        <dsp:cNvPr id="0" name=""/>
        <dsp:cNvSpPr/>
      </dsp:nvSpPr>
      <dsp:spPr>
        <a:xfrm>
          <a:off x="907847" y="563066"/>
          <a:ext cx="365760" cy="18186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18679"/>
              </a:lnTo>
              <a:lnTo>
                <a:pt x="365760" y="18186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316BA3-0304-429A-96A6-A2A657422E12}">
      <dsp:nvSpPr>
        <dsp:cNvPr id="0" name=""/>
        <dsp:cNvSpPr/>
      </dsp:nvSpPr>
      <dsp:spPr>
        <a:xfrm>
          <a:off x="1273608" y="2101949"/>
          <a:ext cx="3200401" cy="5595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Management tool</a:t>
          </a:r>
        </a:p>
      </dsp:txBody>
      <dsp:txXfrm>
        <a:off x="1289998" y="2118339"/>
        <a:ext cx="3167621" cy="526813"/>
      </dsp:txXfrm>
    </dsp:sp>
    <dsp:sp modelId="{111FB346-6FC5-4F90-96F2-5BE87B5A1B3A}">
      <dsp:nvSpPr>
        <dsp:cNvPr id="0" name=""/>
        <dsp:cNvSpPr/>
      </dsp:nvSpPr>
      <dsp:spPr>
        <a:xfrm>
          <a:off x="907847" y="563066"/>
          <a:ext cx="365760" cy="25181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18171"/>
              </a:lnTo>
              <a:lnTo>
                <a:pt x="365760" y="251817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18EACD-9A04-46B4-88AE-B4782F9851E6}">
      <dsp:nvSpPr>
        <dsp:cNvPr id="0" name=""/>
        <dsp:cNvSpPr/>
      </dsp:nvSpPr>
      <dsp:spPr>
        <a:xfrm>
          <a:off x="1273608" y="2801441"/>
          <a:ext cx="3200401" cy="5595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Sales or discounts</a:t>
          </a:r>
        </a:p>
      </dsp:txBody>
      <dsp:txXfrm>
        <a:off x="1289998" y="2817831"/>
        <a:ext cx="3167621" cy="526813"/>
      </dsp:txXfrm>
    </dsp:sp>
    <dsp:sp modelId="{DE687B22-AEB0-4FF5-8378-6B556CA8888E}">
      <dsp:nvSpPr>
        <dsp:cNvPr id="0" name=""/>
        <dsp:cNvSpPr/>
      </dsp:nvSpPr>
      <dsp:spPr>
        <a:xfrm>
          <a:off x="907847" y="563066"/>
          <a:ext cx="365760" cy="32176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17664"/>
              </a:lnTo>
              <a:lnTo>
                <a:pt x="365760" y="321766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F98A3C-56CE-4D89-B12E-D5D9EC97E1B7}">
      <dsp:nvSpPr>
        <dsp:cNvPr id="0" name=""/>
        <dsp:cNvSpPr/>
      </dsp:nvSpPr>
      <dsp:spPr>
        <a:xfrm>
          <a:off x="1273608" y="3500933"/>
          <a:ext cx="3200401" cy="5595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Emergencies</a:t>
          </a:r>
        </a:p>
      </dsp:txBody>
      <dsp:txXfrm>
        <a:off x="1289998" y="3517323"/>
        <a:ext cx="3167621" cy="526813"/>
      </dsp:txXfrm>
    </dsp:sp>
    <dsp:sp modelId="{FBBEC54A-FAAD-43EA-8696-70FDF5F7246E}">
      <dsp:nvSpPr>
        <dsp:cNvPr id="0" name=""/>
        <dsp:cNvSpPr/>
      </dsp:nvSpPr>
      <dsp:spPr>
        <a:xfrm>
          <a:off x="4479489" y="3472"/>
          <a:ext cx="3657605" cy="5595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Arial" panose="020B0604020202020204" pitchFamily="34" charset="0"/>
              <a:cs typeface="Arial" panose="020B0604020202020204" pitchFamily="34" charset="0"/>
            </a:rPr>
            <a:t>Unwise</a:t>
          </a:r>
        </a:p>
      </dsp:txBody>
      <dsp:txXfrm>
        <a:off x="4495879" y="19862"/>
        <a:ext cx="3624825" cy="526813"/>
      </dsp:txXfrm>
    </dsp:sp>
    <dsp:sp modelId="{3A636857-81AF-4263-93C6-46667D646633}">
      <dsp:nvSpPr>
        <dsp:cNvPr id="0" name=""/>
        <dsp:cNvSpPr/>
      </dsp:nvSpPr>
      <dsp:spPr>
        <a:xfrm>
          <a:off x="4845250" y="563066"/>
          <a:ext cx="365760" cy="4196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9695"/>
              </a:lnTo>
              <a:lnTo>
                <a:pt x="365760" y="4196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834D8B-89C1-4863-AF42-D6197A18E875}">
      <dsp:nvSpPr>
        <dsp:cNvPr id="0" name=""/>
        <dsp:cNvSpPr/>
      </dsp:nvSpPr>
      <dsp:spPr>
        <a:xfrm>
          <a:off x="5211010" y="702964"/>
          <a:ext cx="3200401" cy="5595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Impulse buying</a:t>
          </a:r>
        </a:p>
      </dsp:txBody>
      <dsp:txXfrm>
        <a:off x="5227400" y="719354"/>
        <a:ext cx="3167621" cy="526813"/>
      </dsp:txXfrm>
    </dsp:sp>
    <dsp:sp modelId="{D7AA1525-587C-4279-B27A-4C09003A14AC}">
      <dsp:nvSpPr>
        <dsp:cNvPr id="0" name=""/>
        <dsp:cNvSpPr/>
      </dsp:nvSpPr>
      <dsp:spPr>
        <a:xfrm>
          <a:off x="4845250" y="563066"/>
          <a:ext cx="365760" cy="11191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9187"/>
              </a:lnTo>
              <a:lnTo>
                <a:pt x="365760" y="111918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195F37-EEC1-4CFB-A6D0-7FE4F3606488}">
      <dsp:nvSpPr>
        <dsp:cNvPr id="0" name=""/>
        <dsp:cNvSpPr/>
      </dsp:nvSpPr>
      <dsp:spPr>
        <a:xfrm>
          <a:off x="5211010" y="1402457"/>
          <a:ext cx="3200401" cy="5595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“Retail therapy”</a:t>
          </a:r>
        </a:p>
      </dsp:txBody>
      <dsp:txXfrm>
        <a:off x="5227400" y="1418847"/>
        <a:ext cx="3167621" cy="526813"/>
      </dsp:txXfrm>
    </dsp:sp>
    <dsp:sp modelId="{6E3CABD7-00D9-41AC-B77A-D9A32E313E59}">
      <dsp:nvSpPr>
        <dsp:cNvPr id="0" name=""/>
        <dsp:cNvSpPr/>
      </dsp:nvSpPr>
      <dsp:spPr>
        <a:xfrm>
          <a:off x="4845250" y="563066"/>
          <a:ext cx="365760" cy="18186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18679"/>
              </a:lnTo>
              <a:lnTo>
                <a:pt x="365760" y="18186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EC2D39-B3AE-4294-8D72-EF39779F58E9}">
      <dsp:nvSpPr>
        <dsp:cNvPr id="0" name=""/>
        <dsp:cNvSpPr/>
      </dsp:nvSpPr>
      <dsp:spPr>
        <a:xfrm>
          <a:off x="5211010" y="2101949"/>
          <a:ext cx="3200401" cy="5595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Status spending</a:t>
          </a:r>
        </a:p>
      </dsp:txBody>
      <dsp:txXfrm>
        <a:off x="5227400" y="2118339"/>
        <a:ext cx="3167621" cy="526813"/>
      </dsp:txXfrm>
    </dsp:sp>
    <dsp:sp modelId="{1BC2E769-23B8-46BE-AB52-942CA98577F3}">
      <dsp:nvSpPr>
        <dsp:cNvPr id="0" name=""/>
        <dsp:cNvSpPr/>
      </dsp:nvSpPr>
      <dsp:spPr>
        <a:xfrm>
          <a:off x="4845250" y="563066"/>
          <a:ext cx="365760" cy="25181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18171"/>
              </a:lnTo>
              <a:lnTo>
                <a:pt x="365760" y="251817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199602-1075-4EE2-82C5-78F0138B0780}">
      <dsp:nvSpPr>
        <dsp:cNvPr id="0" name=""/>
        <dsp:cNvSpPr/>
      </dsp:nvSpPr>
      <dsp:spPr>
        <a:xfrm>
          <a:off x="5211010" y="2801441"/>
          <a:ext cx="3200401" cy="5595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Revenge spending</a:t>
          </a:r>
        </a:p>
      </dsp:txBody>
      <dsp:txXfrm>
        <a:off x="5227400" y="2817831"/>
        <a:ext cx="3167621" cy="526813"/>
      </dsp:txXfrm>
    </dsp:sp>
    <dsp:sp modelId="{A6F80AC1-C310-41D6-9F9D-04E97442C93A}">
      <dsp:nvSpPr>
        <dsp:cNvPr id="0" name=""/>
        <dsp:cNvSpPr/>
      </dsp:nvSpPr>
      <dsp:spPr>
        <a:xfrm>
          <a:off x="4845250" y="563066"/>
          <a:ext cx="365760" cy="32176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17664"/>
              </a:lnTo>
              <a:lnTo>
                <a:pt x="365760" y="321766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F62906-E50A-424F-8EA3-4FCE8E057199}">
      <dsp:nvSpPr>
        <dsp:cNvPr id="0" name=""/>
        <dsp:cNvSpPr/>
      </dsp:nvSpPr>
      <dsp:spPr>
        <a:xfrm>
          <a:off x="5211010" y="3500933"/>
          <a:ext cx="3200401" cy="5595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Everyday expenses*</a:t>
          </a:r>
        </a:p>
      </dsp:txBody>
      <dsp:txXfrm>
        <a:off x="5227400" y="3517323"/>
        <a:ext cx="3167621" cy="52681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E7CB7D-E21A-4758-91E9-940D72F6CA15}">
      <dsp:nvSpPr>
        <dsp:cNvPr id="0" name=""/>
        <dsp:cNvSpPr/>
      </dsp:nvSpPr>
      <dsp:spPr>
        <a:xfrm>
          <a:off x="2342302" y="1016054"/>
          <a:ext cx="5071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7115" y="45720"/>
              </a:lnTo>
            </a:path>
          </a:pathLst>
        </a:custGeom>
        <a:noFill/>
        <a:ln w="9525" cap="flat" cmpd="sng" algn="ctr">
          <a:solidFill>
            <a:schemeClr val="accent3">
              <a:shade val="90000"/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582417" y="1059086"/>
        <a:ext cx="26885" cy="5377"/>
      </dsp:txXfrm>
    </dsp:sp>
    <dsp:sp modelId="{E59183D3-FA02-4733-8AD8-2C11700FE402}">
      <dsp:nvSpPr>
        <dsp:cNvPr id="0" name=""/>
        <dsp:cNvSpPr/>
      </dsp:nvSpPr>
      <dsp:spPr>
        <a:xfrm>
          <a:off x="6210" y="360407"/>
          <a:ext cx="2337892" cy="1402735"/>
        </a:xfrm>
        <a:prstGeom prst="rect">
          <a:avLst/>
        </a:prstGeom>
        <a:solidFill>
          <a:schemeClr val="tx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Take charge</a:t>
          </a:r>
        </a:p>
      </dsp:txBody>
      <dsp:txXfrm>
        <a:off x="6210" y="360407"/>
        <a:ext cx="2337892" cy="1402735"/>
      </dsp:txXfrm>
    </dsp:sp>
    <dsp:sp modelId="{65F72155-73C9-4613-9705-0ECAE38643C3}">
      <dsp:nvSpPr>
        <dsp:cNvPr id="0" name=""/>
        <dsp:cNvSpPr/>
      </dsp:nvSpPr>
      <dsp:spPr>
        <a:xfrm>
          <a:off x="5217910" y="1016054"/>
          <a:ext cx="5071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7115" y="45720"/>
              </a:lnTo>
            </a:path>
          </a:pathLst>
        </a:custGeom>
        <a:noFill/>
        <a:ln w="9525" cap="flat" cmpd="sng" algn="ctr">
          <a:solidFill>
            <a:schemeClr val="accent3">
              <a:shade val="90000"/>
              <a:hueOff val="96601"/>
              <a:satOff val="-9027"/>
              <a:lumOff val="8788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458024" y="1059086"/>
        <a:ext cx="26885" cy="5377"/>
      </dsp:txXfrm>
    </dsp:sp>
    <dsp:sp modelId="{F0621EFC-FF57-4E80-AD11-8A6E931FAC99}">
      <dsp:nvSpPr>
        <dsp:cNvPr id="0" name=""/>
        <dsp:cNvSpPr/>
      </dsp:nvSpPr>
      <dsp:spPr>
        <a:xfrm>
          <a:off x="2881817" y="360407"/>
          <a:ext cx="2337892" cy="1402735"/>
        </a:xfrm>
        <a:prstGeom prst="rect">
          <a:avLst/>
        </a:prstGeom>
        <a:solidFill>
          <a:schemeClr val="tx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Prioritize debts</a:t>
          </a:r>
        </a:p>
      </dsp:txBody>
      <dsp:txXfrm>
        <a:off x="2881817" y="360407"/>
        <a:ext cx="2337892" cy="1402735"/>
      </dsp:txXfrm>
    </dsp:sp>
    <dsp:sp modelId="{4B4B32E0-DFFB-49CF-B976-CC0378796070}">
      <dsp:nvSpPr>
        <dsp:cNvPr id="0" name=""/>
        <dsp:cNvSpPr/>
      </dsp:nvSpPr>
      <dsp:spPr>
        <a:xfrm>
          <a:off x="1175156" y="1761342"/>
          <a:ext cx="5751214" cy="507115"/>
        </a:xfrm>
        <a:custGeom>
          <a:avLst/>
          <a:gdLst/>
          <a:ahLst/>
          <a:cxnLst/>
          <a:rect l="0" t="0" r="0" b="0"/>
          <a:pathLst>
            <a:path>
              <a:moveTo>
                <a:pt x="5751214" y="0"/>
              </a:moveTo>
              <a:lnTo>
                <a:pt x="5751214" y="270657"/>
              </a:lnTo>
              <a:lnTo>
                <a:pt x="0" y="270657"/>
              </a:lnTo>
              <a:lnTo>
                <a:pt x="0" y="507115"/>
              </a:lnTo>
            </a:path>
          </a:pathLst>
        </a:custGeom>
        <a:noFill/>
        <a:ln w="9525" cap="flat" cmpd="sng" algn="ctr">
          <a:solidFill>
            <a:schemeClr val="accent3">
              <a:shade val="90000"/>
              <a:hueOff val="193202"/>
              <a:satOff val="-18055"/>
              <a:lumOff val="17577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906356" y="2012211"/>
        <a:ext cx="288814" cy="5377"/>
      </dsp:txXfrm>
    </dsp:sp>
    <dsp:sp modelId="{97642506-A2CB-4899-BD83-A66C48C6CB10}">
      <dsp:nvSpPr>
        <dsp:cNvPr id="0" name=""/>
        <dsp:cNvSpPr/>
      </dsp:nvSpPr>
      <dsp:spPr>
        <a:xfrm>
          <a:off x="5757425" y="360407"/>
          <a:ext cx="2337892" cy="1402735"/>
        </a:xfrm>
        <a:prstGeom prst="rect">
          <a:avLst/>
        </a:prstGeom>
        <a:solidFill>
          <a:schemeClr val="tx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Power pay</a:t>
          </a:r>
        </a:p>
      </dsp:txBody>
      <dsp:txXfrm>
        <a:off x="5757425" y="360407"/>
        <a:ext cx="2337892" cy="1402735"/>
      </dsp:txXfrm>
    </dsp:sp>
    <dsp:sp modelId="{6BB34B6C-F8C8-40DB-A0C8-11C804629D08}">
      <dsp:nvSpPr>
        <dsp:cNvPr id="0" name=""/>
        <dsp:cNvSpPr/>
      </dsp:nvSpPr>
      <dsp:spPr>
        <a:xfrm>
          <a:off x="2342302" y="2956505"/>
          <a:ext cx="5071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7115" y="45720"/>
              </a:lnTo>
            </a:path>
          </a:pathLst>
        </a:custGeom>
        <a:noFill/>
        <a:ln w="9525" cap="flat" cmpd="sng" algn="ctr">
          <a:solidFill>
            <a:schemeClr val="accent3">
              <a:shade val="90000"/>
              <a:hueOff val="289803"/>
              <a:satOff val="-27082"/>
              <a:lumOff val="26366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582417" y="2999536"/>
        <a:ext cx="26885" cy="5377"/>
      </dsp:txXfrm>
    </dsp:sp>
    <dsp:sp modelId="{01D744FB-24A6-4B1E-B82D-53C6DBFA7244}">
      <dsp:nvSpPr>
        <dsp:cNvPr id="0" name=""/>
        <dsp:cNvSpPr/>
      </dsp:nvSpPr>
      <dsp:spPr>
        <a:xfrm>
          <a:off x="6210" y="2300857"/>
          <a:ext cx="2337892" cy="1402735"/>
        </a:xfrm>
        <a:prstGeom prst="rect">
          <a:avLst/>
        </a:prstGeom>
        <a:solidFill>
          <a:schemeClr val="tx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Talk with creditors</a:t>
          </a:r>
        </a:p>
      </dsp:txBody>
      <dsp:txXfrm>
        <a:off x="6210" y="2300857"/>
        <a:ext cx="2337892" cy="1402735"/>
      </dsp:txXfrm>
    </dsp:sp>
    <dsp:sp modelId="{C6A320F7-6120-44D8-BC2A-1726A521DC53}">
      <dsp:nvSpPr>
        <dsp:cNvPr id="0" name=""/>
        <dsp:cNvSpPr/>
      </dsp:nvSpPr>
      <dsp:spPr>
        <a:xfrm>
          <a:off x="5217910" y="2956505"/>
          <a:ext cx="50711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7115" y="45720"/>
              </a:lnTo>
            </a:path>
          </a:pathLst>
        </a:custGeom>
        <a:noFill/>
        <a:ln w="9525" cap="flat" cmpd="sng" algn="ctr">
          <a:solidFill>
            <a:schemeClr val="accent3">
              <a:shade val="90000"/>
              <a:hueOff val="386404"/>
              <a:satOff val="-36109"/>
              <a:lumOff val="35154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458024" y="2999536"/>
        <a:ext cx="26885" cy="5377"/>
      </dsp:txXfrm>
    </dsp:sp>
    <dsp:sp modelId="{91BEE642-8F85-4A03-B9F4-3929C7FECC46}">
      <dsp:nvSpPr>
        <dsp:cNvPr id="0" name=""/>
        <dsp:cNvSpPr/>
      </dsp:nvSpPr>
      <dsp:spPr>
        <a:xfrm>
          <a:off x="2881817" y="2300857"/>
          <a:ext cx="2337892" cy="1402735"/>
        </a:xfrm>
        <a:prstGeom prst="rect">
          <a:avLst/>
        </a:prstGeom>
        <a:solidFill>
          <a:schemeClr val="tx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Get legal counsel</a:t>
          </a:r>
        </a:p>
      </dsp:txBody>
      <dsp:txXfrm>
        <a:off x="2881817" y="2300857"/>
        <a:ext cx="2337892" cy="1402735"/>
      </dsp:txXfrm>
    </dsp:sp>
    <dsp:sp modelId="{81840054-7B56-49AF-BD84-FAD9E3EFD589}">
      <dsp:nvSpPr>
        <dsp:cNvPr id="0" name=""/>
        <dsp:cNvSpPr/>
      </dsp:nvSpPr>
      <dsp:spPr>
        <a:xfrm>
          <a:off x="5757425" y="2300857"/>
          <a:ext cx="2337892" cy="1402735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Change behavior</a:t>
          </a:r>
        </a:p>
      </dsp:txBody>
      <dsp:txXfrm>
        <a:off x="5757425" y="2300857"/>
        <a:ext cx="2337892" cy="140273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4AF554-A429-416F-8DB8-EC9A3DC0E8BE}">
      <dsp:nvSpPr>
        <dsp:cNvPr id="0" name=""/>
        <dsp:cNvSpPr/>
      </dsp:nvSpPr>
      <dsp:spPr>
        <a:xfrm>
          <a:off x="0" y="3991641"/>
          <a:ext cx="5797236" cy="523900"/>
        </a:xfrm>
        <a:prstGeom prst="rect">
          <a:avLst/>
        </a:prstGeom>
        <a:solidFill>
          <a:schemeClr val="tx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Keep written records of contacts</a:t>
          </a:r>
        </a:p>
      </dsp:txBody>
      <dsp:txXfrm>
        <a:off x="0" y="3991641"/>
        <a:ext cx="5797236" cy="523900"/>
      </dsp:txXfrm>
    </dsp:sp>
    <dsp:sp modelId="{32635ADB-A85E-48D3-ABE3-DC99D32BCE5F}">
      <dsp:nvSpPr>
        <dsp:cNvPr id="0" name=""/>
        <dsp:cNvSpPr/>
      </dsp:nvSpPr>
      <dsp:spPr>
        <a:xfrm rot="10800000">
          <a:off x="0" y="3193740"/>
          <a:ext cx="5797236" cy="805759"/>
        </a:xfrm>
        <a:prstGeom prst="upArrowCallout">
          <a:avLst/>
        </a:prstGeom>
        <a:solidFill>
          <a:schemeClr val="tx1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Close tampered accounts</a:t>
          </a:r>
        </a:p>
      </dsp:txBody>
      <dsp:txXfrm rot="10800000">
        <a:off x="0" y="3193740"/>
        <a:ext cx="5797236" cy="523558"/>
      </dsp:txXfrm>
    </dsp:sp>
    <dsp:sp modelId="{FB97A734-1A6D-450B-9256-7A3E490397A8}">
      <dsp:nvSpPr>
        <dsp:cNvPr id="0" name=""/>
        <dsp:cNvSpPr/>
      </dsp:nvSpPr>
      <dsp:spPr>
        <a:xfrm rot="10800000">
          <a:off x="0" y="2395839"/>
          <a:ext cx="5797236" cy="805759"/>
        </a:xfrm>
        <a:prstGeom prst="upArrowCallout">
          <a:avLst/>
        </a:prstGeom>
        <a:solidFill>
          <a:schemeClr val="tx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Place active-duty alert during deployments</a:t>
          </a:r>
        </a:p>
      </dsp:txBody>
      <dsp:txXfrm rot="10800000">
        <a:off x="0" y="2395839"/>
        <a:ext cx="5797236" cy="523558"/>
      </dsp:txXfrm>
    </dsp:sp>
    <dsp:sp modelId="{E49F757C-C9A1-462A-B787-0018E4F56CC6}">
      <dsp:nvSpPr>
        <dsp:cNvPr id="0" name=""/>
        <dsp:cNvSpPr/>
      </dsp:nvSpPr>
      <dsp:spPr>
        <a:xfrm rot="10800000">
          <a:off x="0" y="1597938"/>
          <a:ext cx="5797236" cy="805759"/>
        </a:xfrm>
        <a:prstGeom prst="upArrowCallout">
          <a:avLst/>
        </a:prstGeom>
        <a:solidFill>
          <a:schemeClr val="tx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Keep receipts</a:t>
          </a:r>
        </a:p>
      </dsp:txBody>
      <dsp:txXfrm rot="10800000">
        <a:off x="0" y="1597938"/>
        <a:ext cx="5797236" cy="523558"/>
      </dsp:txXfrm>
    </dsp:sp>
    <dsp:sp modelId="{10F55913-0387-4CB3-A666-D2D52532E589}">
      <dsp:nvSpPr>
        <dsp:cNvPr id="0" name=""/>
        <dsp:cNvSpPr/>
      </dsp:nvSpPr>
      <dsp:spPr>
        <a:xfrm rot="10800000">
          <a:off x="0" y="800037"/>
          <a:ext cx="5797236" cy="805759"/>
        </a:xfrm>
        <a:prstGeom prst="upArrowCallout">
          <a:avLst/>
        </a:prstGeom>
        <a:solidFill>
          <a:schemeClr val="tx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Safeguard wallet</a:t>
          </a:r>
        </a:p>
      </dsp:txBody>
      <dsp:txXfrm rot="10800000">
        <a:off x="0" y="800037"/>
        <a:ext cx="5797236" cy="523558"/>
      </dsp:txXfrm>
    </dsp:sp>
    <dsp:sp modelId="{9F54BCF0-E33B-42EA-B556-3EC79B0E81F3}">
      <dsp:nvSpPr>
        <dsp:cNvPr id="0" name=""/>
        <dsp:cNvSpPr/>
      </dsp:nvSpPr>
      <dsp:spPr>
        <a:xfrm rot="10800000">
          <a:off x="0" y="2136"/>
          <a:ext cx="5797236" cy="805759"/>
        </a:xfrm>
        <a:prstGeom prst="upArrowCallout">
          <a:avLst/>
        </a:prstGeom>
        <a:solidFill>
          <a:schemeClr val="tx1">
            <a:lumMod val="75000"/>
          </a:schemeClr>
        </a:solidFill>
        <a:ln w="25400" cap="flat" cmpd="sng" algn="ctr">
          <a:solidFill>
            <a:schemeClr val="tx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Arial" panose="020B0604020202020204" pitchFamily="34" charset="0"/>
              <a:cs typeface="Arial" panose="020B0604020202020204" pitchFamily="34" charset="0"/>
            </a:rPr>
            <a:t>Handle mail carefully</a:t>
          </a:r>
        </a:p>
      </dsp:txBody>
      <dsp:txXfrm rot="10800000">
        <a:off x="0" y="2136"/>
        <a:ext cx="5797236" cy="5235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394B6DC-E046-4ECC-8D96-B817AE415124}" type="datetimeFigureOut">
              <a:rPr lang="en-US" smtClean="0"/>
              <a:t>6/18/2020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32F14A8-DE76-4C8A-B941-D3AA765316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651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F14A8-DE76-4C8A-B941-D3AA7653162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2895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3B07F-BF17-2F44-9F78-B43D0728C08A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772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3B07F-BF17-2F44-9F78-B43D0728C08A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162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5B13B07F-BF17-2F44-9F78-B43D0728C08A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41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66559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3B07F-BF17-2F44-9F78-B43D0728C08A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4133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3B07F-BF17-2F44-9F78-B43D0728C08A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8353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3B07F-BF17-2F44-9F78-B43D0728C08A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5061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3B07F-BF17-2F44-9F78-B43D0728C08A}" type="slidenum">
              <a:rPr lang="en-US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6350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en-US" dirty="0">
              <a:latin typeface="Times New Roman" charset="0"/>
              <a:cs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3B07F-BF17-2F44-9F78-B43D0728C08A}" type="slidenum">
              <a:rPr lang="en-US" smtClean="0"/>
              <a:pPr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2987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3B07F-BF17-2F44-9F78-B43D0728C08A}" type="slidenum">
              <a:rPr lang="en-US" smtClean="0"/>
              <a:pPr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792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3B07F-BF17-2F44-9F78-B43D0728C08A}" type="slidenum">
              <a:rPr lang="en-US" smtClean="0"/>
              <a:pPr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546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F14A8-DE76-4C8A-B941-D3AA7653162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3233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3B07F-BF17-2F44-9F78-B43D0728C08A}" type="slidenum">
              <a:rPr lang="en-US" smtClean="0"/>
              <a:pPr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3441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6666"/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3B07F-BF17-2F44-9F78-B43D0728C08A}" type="slidenum">
              <a:rPr lang="en-US" smtClean="0"/>
              <a:pPr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2619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3B07F-BF17-2F44-9F78-B43D0728C08A}" type="slidenum">
              <a:rPr lang="en-US" smtClean="0"/>
              <a:pPr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1149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3B07F-BF17-2F44-9F78-B43D0728C08A}" type="slidenum">
              <a:rPr lang="en-US" smtClean="0"/>
              <a:pPr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3589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F14A8-DE76-4C8A-B941-D3AA7653162F}" type="slidenum">
              <a:rPr lang="en-US" smtClean="0"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0403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F14A8-DE76-4C8A-B941-D3AA7653162F}" type="slidenum">
              <a:rPr lang="en-US" smtClean="0"/>
              <a:t>94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2387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3B07F-BF17-2F44-9F78-B43D0728C08A}" type="slidenum">
              <a:rPr lang="en-US" smtClean="0"/>
              <a:pPr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4388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3B07F-BF17-2F44-9F78-B43D0728C08A}" type="slidenum">
              <a:rPr lang="en-US" smtClean="0"/>
              <a:pPr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3953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3B07F-BF17-2F44-9F78-B43D0728C08A}" type="slidenum">
              <a:rPr lang="en-US" smtClean="0"/>
              <a:pPr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6038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3B07F-BF17-2F44-9F78-B43D0728C08A}" type="slidenum">
              <a:rPr lang="en-US" smtClean="0"/>
              <a:pPr/>
              <a:t>98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113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2F14A8-DE76-4C8A-B941-D3AA7653162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9089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3B07F-BF17-2F44-9F78-B43D0728C08A}" type="slidenum">
              <a:rPr lang="en-US" smtClean="0"/>
              <a:pPr/>
              <a:t>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9783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3B07F-BF17-2F44-9F78-B43D0728C08A}" type="slidenum">
              <a:rPr lang="en-US" smtClean="0"/>
              <a:pPr/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386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3B07F-BF17-2F44-9F78-B43D0728C08A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383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3B07F-BF17-2F44-9F78-B43D0728C08A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453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3B07F-BF17-2F44-9F78-B43D0728C08A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184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6666"/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3B07F-BF17-2F44-9F78-B43D0728C08A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391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3B07F-BF17-2F44-9F78-B43D0728C08A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0669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3B07F-BF17-2F44-9F78-B43D0728C08A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308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terac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100" y="-457200"/>
            <a:ext cx="9220199" cy="2971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35" y="2005948"/>
            <a:ext cx="9195677" cy="488597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85799" y="4495800"/>
            <a:ext cx="6918461" cy="1466850"/>
          </a:xfrm>
        </p:spPr>
        <p:txBody>
          <a:bodyPr>
            <a:normAutofit/>
          </a:bodyPr>
          <a:lstStyle>
            <a:lvl1pPr algn="l">
              <a:defRPr sz="4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085762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1D5F5-4019-4E33-9F04-3C958EF1BF86}" type="datetimeFigureOut">
              <a:rPr lang="en-US" smtClean="0"/>
              <a:t>6/18/2020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E980-01E2-4D0E-BC99-6ABEDAA200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976872" y="6111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>
                <a:solidFill>
                  <a:schemeClr val="tx1"/>
                </a:solidFill>
              </a:rPr>
              <a:pPr algn="r"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488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1D5F5-4019-4E33-9F04-3C958EF1BF86}" type="datetimeFigureOut">
              <a:rPr lang="en-US" smtClean="0"/>
              <a:t>6/18/2020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E980-01E2-4D0E-BC99-6ABEDAA200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976872" y="6111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>
                <a:solidFill>
                  <a:schemeClr val="tx1"/>
                </a:solidFill>
              </a:rPr>
              <a:pPr algn="r"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956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1D5F5-4019-4E33-9F04-3C958EF1BF86}" type="datetimeFigureOut">
              <a:rPr lang="en-US" smtClean="0"/>
              <a:t>6/18/2020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E980-01E2-4D0E-BC99-6ABEDAA200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976872" y="6111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>
                <a:solidFill>
                  <a:schemeClr val="tx1"/>
                </a:solidFill>
              </a:rPr>
              <a:pPr algn="r"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128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1D5F5-4019-4E33-9F04-3C958EF1BF86}" type="datetimeFigureOut">
              <a:rPr lang="en-US" smtClean="0"/>
              <a:t>6/18/2020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E980-01E2-4D0E-BC99-6ABEDAA200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6976872" y="6111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>
                <a:solidFill>
                  <a:schemeClr val="tx1"/>
                </a:solidFill>
              </a:rPr>
              <a:pPr algn="r"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025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1D5F5-4019-4E33-9F04-3C958EF1BF86}" type="datetimeFigureOut">
              <a:rPr lang="en-US" smtClean="0"/>
              <a:t>6/18/2020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E980-01E2-4D0E-BC99-6ABEDAA200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6976872" y="6111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>
                <a:solidFill>
                  <a:schemeClr val="tx1"/>
                </a:solidFill>
              </a:rPr>
              <a:pPr algn="r"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972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1D5F5-4019-4E33-9F04-3C958EF1BF86}" type="datetimeFigureOut">
              <a:rPr lang="en-US" smtClean="0"/>
              <a:t>6/18/2020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E980-01E2-4D0E-BC99-6ABEDAA200D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6976872" y="6111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>
                <a:solidFill>
                  <a:schemeClr val="tx1"/>
                </a:solidFill>
              </a:rPr>
              <a:pPr algn="r"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74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0" y="2076450"/>
            <a:ext cx="4038600" cy="3657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4544841" y="2076450"/>
            <a:ext cx="4267200" cy="3657600"/>
          </a:xfrm>
        </p:spPr>
        <p:txBody>
          <a:bodyPr>
            <a:normAutofit/>
          </a:bodyPr>
          <a:lstStyle>
            <a:lvl1pPr marL="285750" indent="-285750">
              <a:buFontTx/>
              <a:buBlip>
                <a:blip r:embed="rId2"/>
              </a:buBlip>
              <a:defRPr sz="20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3975229" y="2076450"/>
            <a:ext cx="152400" cy="3657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4155835" y="2076450"/>
            <a:ext cx="27432" cy="3657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676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4244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5702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9692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E980-01E2-4D0E-BC99-6ABEDAA200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030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teracy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54268"/>
            <a:ext cx="9144000" cy="9448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" y="1621"/>
            <a:ext cx="9143991" cy="1008887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 userDrawn="1"/>
        </p:nvSpPr>
        <p:spPr>
          <a:xfrm>
            <a:off x="1143000" y="381000"/>
            <a:ext cx="2057400" cy="4905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500" b="1" kern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200" dirty="0">
                <a:solidFill>
                  <a:schemeClr val="bg1"/>
                </a:solidFill>
              </a:rPr>
              <a:t>Activity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6976872" y="6111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>
                <a:solidFill>
                  <a:schemeClr val="tx1"/>
                </a:solidFill>
              </a:rPr>
              <a:pPr algn="r"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276600" y="439733"/>
            <a:ext cx="5834063" cy="723900"/>
          </a:xfrm>
        </p:spPr>
        <p:txBody>
          <a:bodyPr>
            <a:normAutofit/>
          </a:bodyPr>
          <a:lstStyle>
            <a:lvl1pPr marL="0" indent="0">
              <a:buNone/>
              <a:defRPr sz="2500" b="1"/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842371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60673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E980-01E2-4D0E-BC99-6ABEDAA200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8886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E980-01E2-4D0E-BC99-6ABEDAA200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0245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E980-01E2-4D0E-BC99-6ABEDAA200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7210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E980-01E2-4D0E-BC99-6ABEDAA200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4737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3685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8838"/>
            <a:ext cx="8860554" cy="780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43077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3E980-01E2-4D0E-BC99-6ABEDAA200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498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teracy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G:\Projects\USAF\Training\FTAC_PPT\Assets\62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8666018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9187" y="0"/>
            <a:ext cx="6514813" cy="685799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 rot="18890425">
            <a:off x="2239599" y="1470688"/>
            <a:ext cx="5613549" cy="3854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 rot="18890425">
            <a:off x="2060449" y="6022586"/>
            <a:ext cx="2631586" cy="3854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 userDrawn="1"/>
        </p:nvSpPr>
        <p:spPr>
          <a:xfrm>
            <a:off x="2552711" y="2819400"/>
            <a:ext cx="2743200" cy="2743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7677" y="2961130"/>
            <a:ext cx="2493269" cy="2459741"/>
          </a:xfrm>
          <a:prstGeom prst="rect">
            <a:avLst/>
          </a:prstGeom>
        </p:spPr>
      </p:pic>
      <p:sp>
        <p:nvSpPr>
          <p:cNvPr id="19" name="Title 29"/>
          <p:cNvSpPr>
            <a:spLocks noGrp="1"/>
          </p:cNvSpPr>
          <p:nvPr>
            <p:ph type="title" hasCustomPrompt="1"/>
          </p:nvPr>
        </p:nvSpPr>
        <p:spPr>
          <a:xfrm>
            <a:off x="5028575" y="2095500"/>
            <a:ext cx="4267200" cy="114300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Deal</a:t>
            </a:r>
            <a:br>
              <a:rPr lang="en-US" dirty="0"/>
            </a:br>
            <a:r>
              <a:rPr lang="en-US" dirty="0"/>
              <a:t>Click to edit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89320"/>
            <a:ext cx="9143999" cy="944880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6976872" y="6111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>
                <a:solidFill>
                  <a:schemeClr val="tx1"/>
                </a:solidFill>
              </a:rPr>
              <a:pPr algn="r"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497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teracy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8666018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4554" y="0"/>
            <a:ext cx="7169446" cy="685799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 rot="18890425">
            <a:off x="1335582" y="1470688"/>
            <a:ext cx="5613549" cy="3854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 rot="18890425">
            <a:off x="1156432" y="6022586"/>
            <a:ext cx="2631586" cy="3854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 userDrawn="1"/>
        </p:nvSpPr>
        <p:spPr>
          <a:xfrm>
            <a:off x="1648694" y="2819400"/>
            <a:ext cx="2743200" cy="2743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3660" y="2961130"/>
            <a:ext cx="2493269" cy="2459741"/>
          </a:xfrm>
          <a:prstGeom prst="rect">
            <a:avLst/>
          </a:prstGeom>
        </p:spPr>
      </p:pic>
      <p:sp>
        <p:nvSpPr>
          <p:cNvPr id="19" name="Title 29"/>
          <p:cNvSpPr>
            <a:spLocks noGrp="1"/>
          </p:cNvSpPr>
          <p:nvPr>
            <p:ph type="title" hasCustomPrompt="1"/>
          </p:nvPr>
        </p:nvSpPr>
        <p:spPr>
          <a:xfrm>
            <a:off x="4540826" y="1790383"/>
            <a:ext cx="4267200" cy="114300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Deal</a:t>
            </a:r>
            <a:br>
              <a:rPr lang="en-US" dirty="0"/>
            </a:br>
            <a:r>
              <a:rPr lang="en-US" dirty="0"/>
              <a:t>Click to edit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89320"/>
            <a:ext cx="9143999" cy="944880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6976872" y="6111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>
                <a:solidFill>
                  <a:schemeClr val="tx1"/>
                </a:solidFill>
              </a:rPr>
              <a:pPr algn="r"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2"/>
          </p:nvPr>
        </p:nvSpPr>
        <p:spPr>
          <a:xfrm>
            <a:off x="4548233" y="3017520"/>
            <a:ext cx="4572000" cy="2971800"/>
          </a:xfr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buFontTx/>
              <a:buBlip>
                <a:blip r:embed="rId6"/>
              </a:buBlip>
              <a:defRPr sz="20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7718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teracy Photo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89320"/>
            <a:ext cx="9143999" cy="9448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420624"/>
          </a:xfrm>
          <a:prstGeom prst="rect">
            <a:avLst/>
          </a:prstGeom>
        </p:spPr>
      </p:pic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0" y="1905000"/>
            <a:ext cx="4038600" cy="3657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0" y="1905000"/>
            <a:ext cx="4267200" cy="3657600"/>
          </a:xfrm>
        </p:spPr>
        <p:txBody>
          <a:bodyPr>
            <a:normAutofit/>
          </a:bodyPr>
          <a:lstStyle>
            <a:lvl1pPr marL="285750" indent="-285750">
              <a:buFontTx/>
              <a:buBlip>
                <a:blip r:embed="rId4"/>
              </a:buBlip>
              <a:defRPr sz="20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038600" y="1905000"/>
            <a:ext cx="152400" cy="3657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4219206" y="1905000"/>
            <a:ext cx="27432" cy="3657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976872" y="6111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>
                <a:solidFill>
                  <a:schemeClr val="tx1"/>
                </a:solidFill>
              </a:rPr>
              <a:pPr algn="r"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773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terac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89320"/>
            <a:ext cx="9143999" cy="9448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420624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79612" y="1869140"/>
            <a:ext cx="2667000" cy="4120179"/>
          </a:xfr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 sz="2000"/>
            </a:lvl1pPr>
            <a:lvl2pPr marL="742950" indent="-285750">
              <a:buFontTx/>
              <a:buBlip>
                <a:blip r:embed="rId4"/>
              </a:buBlip>
              <a:defRPr/>
            </a:lvl2pPr>
            <a:lvl3pPr marL="1143000" indent="-228600">
              <a:buFontTx/>
              <a:buBlip>
                <a:blip r:embed="rId4"/>
              </a:buBlip>
              <a:defRPr/>
            </a:lvl3pPr>
            <a:lvl4pPr marL="1600200" indent="-228600">
              <a:buFontTx/>
              <a:buBlip>
                <a:blip r:embed="rId4"/>
              </a:buBlip>
              <a:defRPr/>
            </a:lvl4pPr>
            <a:lvl5pPr marL="2057400" indent="-228600">
              <a:buFontTx/>
              <a:buBlip>
                <a:blip r:embed="rId4"/>
              </a:buBlip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n-US" dirty="0"/>
              <a:t>Click to edit Master text styles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6976872" y="6111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>
                <a:solidFill>
                  <a:schemeClr val="tx1"/>
                </a:solidFill>
              </a:rPr>
              <a:pPr algn="r"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895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teracy Photo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89320"/>
            <a:ext cx="9143999" cy="9448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420624"/>
          </a:xfrm>
          <a:prstGeom prst="rect">
            <a:avLst/>
          </a:prstGeom>
        </p:spPr>
      </p:pic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5105399" y="1905000"/>
            <a:ext cx="4038600" cy="3657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05000"/>
            <a:ext cx="4343400" cy="3657600"/>
          </a:xfrm>
        </p:spPr>
        <p:txBody>
          <a:bodyPr>
            <a:normAutofit/>
          </a:bodyPr>
          <a:lstStyle>
            <a:lvl1pPr marL="285750" indent="-285750">
              <a:buFontTx/>
              <a:buBlip>
                <a:blip r:embed="rId4"/>
              </a:buBlip>
              <a:defRPr sz="20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4905006" y="1905000"/>
            <a:ext cx="200394" cy="3657600"/>
            <a:chOff x="4219206" y="1905000"/>
            <a:chExt cx="200394" cy="3657600"/>
          </a:xfrm>
        </p:grpSpPr>
        <p:sp>
          <p:nvSpPr>
            <p:cNvPr id="13" name="Rectangle 12"/>
            <p:cNvSpPr/>
            <p:nvPr userDrawn="1"/>
          </p:nvSpPr>
          <p:spPr>
            <a:xfrm>
              <a:off x="4267200" y="1905000"/>
              <a:ext cx="152400" cy="3657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4219206" y="1905000"/>
              <a:ext cx="27432" cy="3657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/>
          <p:cNvSpPr>
            <a:spLocks noGrp="1"/>
          </p:cNvSpPr>
          <p:nvPr userDrawn="1"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6976872" y="6111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>
                <a:solidFill>
                  <a:schemeClr val="tx1"/>
                </a:solidFill>
              </a:rPr>
              <a:pPr algn="r"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517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teracy Three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idx="1"/>
          </p:nvPr>
        </p:nvSpPr>
        <p:spPr>
          <a:xfrm>
            <a:off x="-27432" y="420624"/>
            <a:ext cx="9171432" cy="385267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89320"/>
            <a:ext cx="9143999" cy="9448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4000" cy="420624"/>
          </a:xfrm>
          <a:prstGeom prst="rect">
            <a:avLst/>
          </a:prstGeom>
        </p:spPr>
      </p:pic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4648200"/>
            <a:ext cx="2743200" cy="9144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itle 1"/>
          <p:cNvSpPr>
            <a:spLocks noGrp="1"/>
          </p:cNvSpPr>
          <p:nvPr userDrawn="1"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04800" y="2209800"/>
            <a:ext cx="2743200" cy="2438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1"/>
          </p:nvPr>
        </p:nvSpPr>
        <p:spPr>
          <a:xfrm>
            <a:off x="3200400" y="4648200"/>
            <a:ext cx="2743200" cy="914400"/>
          </a:xfrm>
          <a:solidFill>
            <a:schemeClr val="tx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200400" y="2209800"/>
            <a:ext cx="2743200" cy="2438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3"/>
          </p:nvPr>
        </p:nvSpPr>
        <p:spPr>
          <a:xfrm>
            <a:off x="6096000" y="4648200"/>
            <a:ext cx="2743200" cy="9144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096000" y="2209800"/>
            <a:ext cx="2743200" cy="2438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976872" y="6111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>
                <a:solidFill>
                  <a:schemeClr val="tx1"/>
                </a:solidFill>
              </a:rPr>
              <a:pPr algn="r"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84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teracy 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96510"/>
            <a:ext cx="8607570" cy="7802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43272"/>
            <a:ext cx="9144000" cy="1633728"/>
          </a:xfrm>
          <a:prstGeom prst="rect">
            <a:avLst/>
          </a:prstGeom>
        </p:spPr>
      </p:pic>
      <p:sp>
        <p:nvSpPr>
          <p:cNvPr id="9" name="Text Placeholder 17"/>
          <p:cNvSpPr>
            <a:spLocks noGrp="1"/>
          </p:cNvSpPr>
          <p:nvPr>
            <p:ph type="body" sz="quarter" idx="11"/>
          </p:nvPr>
        </p:nvSpPr>
        <p:spPr>
          <a:xfrm>
            <a:off x="304800" y="4191000"/>
            <a:ext cx="6248400" cy="6524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304800" y="5443537"/>
            <a:ext cx="6248400" cy="65246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4843272"/>
            <a:ext cx="9144000" cy="10972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6976872" y="6111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>
                <a:solidFill>
                  <a:schemeClr val="tx1"/>
                </a:solidFill>
              </a:rPr>
              <a:pPr algn="r"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205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2BEC2-298C-481B-95CA-8384A9F71FBC}" type="datetimeFigureOut">
              <a:rPr lang="en-US" smtClean="0"/>
              <a:t>6/18/2020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5CA01-BB88-453E-A2A8-FCAE7AABC2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095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16" r:id="rId4"/>
    <p:sldLayoutId id="2147483705" r:id="rId5"/>
    <p:sldLayoutId id="214748371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4" r:id="rId14"/>
    <p:sldLayoutId id="2147483729" r:id="rId15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8838"/>
            <a:ext cx="8860554" cy="78029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3E980-01E2-4D0E-BC99-6ABEDAA200D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2640"/>
            <a:ext cx="9144000" cy="1002791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826903" y="608885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83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36.JP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5.xml"/><Relationship Id="rId4" Type="http://schemas.openxmlformats.org/officeDocument/2006/relationships/image" Target="../media/image19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9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5" Type="http://schemas.microsoft.com/office/2007/relationships/hdphoto" Target="../media/hdphoto1.wdp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5" Type="http://schemas.openxmlformats.org/officeDocument/2006/relationships/comments" Target="../comments/comment1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0.xml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Relationship Id="rId4" Type="http://schemas.openxmlformats.org/officeDocument/2006/relationships/comments" Target="../comments/commen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4.xml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5.xml"/><Relationship Id="rId4" Type="http://schemas.openxmlformats.org/officeDocument/2006/relationships/image" Target="../media/image7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8.xml"/><Relationship Id="rId4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9.xml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4" Type="http://schemas.openxmlformats.org/officeDocument/2006/relationships/comments" Target="../comments/commen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2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4.xml"/><Relationship Id="rId4" Type="http://schemas.openxmlformats.org/officeDocument/2006/relationships/image" Target="../media/image8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4" Type="http://schemas.openxmlformats.org/officeDocument/2006/relationships/image" Target="../media/image8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6.xml"/><Relationship Id="rId4" Type="http://schemas.openxmlformats.org/officeDocument/2006/relationships/image" Target="../media/image9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7.xml"/><Relationship Id="rId4" Type="http://schemas.openxmlformats.org/officeDocument/2006/relationships/image" Target="../media/image93.png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6.png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8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1.xml"/><Relationship Id="rId4" Type="http://schemas.openxmlformats.org/officeDocument/2006/relationships/image" Target="../media/image9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2.xml"/><Relationship Id="rId4" Type="http://schemas.openxmlformats.org/officeDocument/2006/relationships/image" Target="../media/image1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3.xml"/><Relationship Id="rId6" Type="http://schemas.openxmlformats.org/officeDocument/2006/relationships/hyperlink" Target="http://www.annualcreditreport.com/" TargetMode="Externa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openxmlformats.org/officeDocument/2006/relationships/image" Target="../media/image29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5.xml"/><Relationship Id="rId6" Type="http://schemas.openxmlformats.org/officeDocument/2006/relationships/image" Target="../media/image105.jpeg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2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3.xml"/><Relationship Id="rId4" Type="http://schemas.openxmlformats.org/officeDocument/2006/relationships/image" Target="../media/image8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yairforcebenefits.altess.army.mil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4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6.xml"/><Relationship Id="rId6" Type="http://schemas.openxmlformats.org/officeDocument/2006/relationships/comments" Target="../comments/comment4.xml"/><Relationship Id="rId5" Type="http://schemas.openxmlformats.org/officeDocument/2006/relationships/hyperlink" Target="https://pdf.ic3.gov/2019_IC3Report.pdf" TargetMode="External"/><Relationship Id="rId4" Type="http://schemas.openxmlformats.org/officeDocument/2006/relationships/image" Target="../media/image116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7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8.xml"/><Relationship Id="rId4" Type="http://schemas.openxmlformats.org/officeDocument/2006/relationships/image" Target="../media/image120.jpeg"/></Relationships>
</file>

<file path=ppt/slides/_rels/slide7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notesSlide" Target="../notesSlides/notesSlide18.xml"/><Relationship Id="rId7" Type="http://schemas.openxmlformats.org/officeDocument/2006/relationships/diagramColors" Target="../diagrams/colors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9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1.xml"/><Relationship Id="rId4" Type="http://schemas.openxmlformats.org/officeDocument/2006/relationships/image" Target="../media/image8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3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4.xml"/><Relationship Id="rId6" Type="http://schemas.openxmlformats.org/officeDocument/2006/relationships/image" Target="../media/image7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Relationship Id="rId9" Type="http://schemas.openxmlformats.org/officeDocument/2006/relationships/image" Target="../media/image12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5.xml"/><Relationship Id="rId4" Type="http://schemas.openxmlformats.org/officeDocument/2006/relationships/image" Target="../media/image130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6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8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8.xml"/><Relationship Id="rId6" Type="http://schemas.openxmlformats.org/officeDocument/2006/relationships/image" Target="../media/image137.pn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9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26.png"/><Relationship Id="rId7" Type="http://schemas.openxmlformats.org/officeDocument/2006/relationships/image" Target="../media/image12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0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127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26.png"/><Relationship Id="rId7" Type="http://schemas.openxmlformats.org/officeDocument/2006/relationships/image" Target="../media/image12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1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12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2.xml"/><Relationship Id="rId5" Type="http://schemas.openxmlformats.org/officeDocument/2006/relationships/image" Target="../media/image84.png"/><Relationship Id="rId4" Type="http://schemas.openxmlformats.org/officeDocument/2006/relationships/image" Target="../media/image7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3.xml"/><Relationship Id="rId4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6.xml"/><Relationship Id="rId4" Type="http://schemas.openxmlformats.org/officeDocument/2006/relationships/image" Target="../media/image14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9.xml"/><Relationship Id="rId4" Type="http://schemas.openxmlformats.org/officeDocument/2006/relationships/image" Target="../media/image148.e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CFDE8-A622-4625-A16F-CC5DA31971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5896" y="4857537"/>
            <a:ext cx="6918461" cy="1466850"/>
          </a:xfrm>
          <a:ln>
            <a:noFill/>
          </a:ln>
        </p:spPr>
        <p:txBody>
          <a:bodyPr>
            <a:normAutofit fontScale="90000"/>
          </a:bodyPr>
          <a:lstStyle/>
          <a:p>
            <a:pPr algn="l"/>
            <a:r>
              <a:rPr lang="en-US" sz="3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to</a:t>
            </a:r>
            <a:br>
              <a:rPr lang="en-US" sz="3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Readiness:</a:t>
            </a:r>
            <a:b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Duty Station–Enlisted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31425" y="3265714"/>
            <a:ext cx="24216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latin typeface="Times Bold Italic" pitchFamily="18" charset="0"/>
              </a:rPr>
              <a:t>Personal Financial Readiness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218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8074" y="292100"/>
            <a:ext cx="8229600" cy="808038"/>
          </a:xfrm>
        </p:spPr>
        <p:txBody>
          <a:bodyPr>
            <a:normAutofit/>
          </a:bodyPr>
          <a:lstStyle/>
          <a:p>
            <a:r>
              <a:rPr lang="en-US" sz="2500" dirty="0"/>
              <a:t>Financial Well-Being Assessment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2640"/>
            <a:ext cx="9144000" cy="10027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A93516-EFA1-434A-B19A-700E2F75C0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12011">
            <a:off x="2052838" y="1279522"/>
            <a:ext cx="4245521" cy="5493406"/>
          </a:xfrm>
          <a:prstGeom prst="rect">
            <a:avLst/>
          </a:prstGeom>
          <a:ln w="9525">
            <a:solidFill>
              <a:schemeClr val="bg1">
                <a:lumMod val="50000"/>
              </a:schemeClr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138861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04798" y="122238"/>
            <a:ext cx="8229600" cy="1143000"/>
          </a:xfrm>
        </p:spPr>
        <p:txBody>
          <a:bodyPr>
            <a:normAutofit/>
          </a:bodyPr>
          <a:lstStyle/>
          <a:p>
            <a:r>
              <a:rPr lang="en-US" sz="2500" dirty="0"/>
              <a:t>Check Your Insurance IQ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91958" y="2187285"/>
            <a:ext cx="717618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When separating from the military, what is typically 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the most expensive insurance to replace? 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Auto insurance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Renters insurance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Life insurance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Health insurance 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55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1" r="5566"/>
          <a:stretch/>
        </p:blipFill>
        <p:spPr>
          <a:xfrm>
            <a:off x="1" y="-7158"/>
            <a:ext cx="9144000" cy="68651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37152"/>
            <a:ext cx="9144000" cy="2292096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287866" y="5358867"/>
            <a:ext cx="6248400" cy="652463"/>
          </a:xfrm>
        </p:spPr>
        <p:txBody>
          <a:bodyPr>
            <a:noAutofit/>
          </a:bodyPr>
          <a:lstStyle/>
          <a:p>
            <a:r>
              <a:rPr lang="en-US" sz="4000" b="1" dirty="0"/>
              <a:t>CONCLUSION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026108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Review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71" t="-3"/>
          <a:stretch/>
        </p:blipFill>
        <p:spPr>
          <a:xfrm>
            <a:off x="-438414" y="2072460"/>
            <a:ext cx="9601200" cy="2307946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378437" y="2064872"/>
            <a:ext cx="2378226" cy="2378226"/>
          </a:xfrm>
          <a:prstGeom prst="ellipse">
            <a:avLst/>
          </a:prstGeom>
          <a:solidFill>
            <a:schemeClr val="accent2">
              <a:lumMod val="50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1551" y="4473578"/>
            <a:ext cx="213109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8C8C8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ahoma"/>
              </a:rPr>
              <a:t>EXPECTATIONS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69304" y="4479682"/>
            <a:ext cx="2120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8C8C8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ahoma"/>
              </a:rPr>
              <a:t>PARKING LOT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1743" y="2024227"/>
            <a:ext cx="2450160" cy="245016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5099453" y="2064872"/>
            <a:ext cx="2378226" cy="2378226"/>
          </a:xfrm>
          <a:prstGeom prst="ellipse">
            <a:avLst/>
          </a:prstGeom>
          <a:solidFill>
            <a:schemeClr val="accent2">
              <a:lumMod val="50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4666" y="2008987"/>
            <a:ext cx="2450160" cy="245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7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14" grpId="0"/>
      <p:bldP spid="12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0383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5774" y="274638"/>
            <a:ext cx="6111025" cy="1143000"/>
          </a:xfrm>
        </p:spPr>
        <p:txBody>
          <a:bodyPr/>
          <a:lstStyle/>
          <a:p>
            <a:r>
              <a:rPr lang="en-US" dirty="0"/>
              <a:t>Closing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0B1A1AF-761B-4B2E-A513-0B0C2129A708}"/>
              </a:ext>
            </a:extLst>
          </p:cNvPr>
          <p:cNvSpPr txBox="1">
            <a:spLocks/>
          </p:cNvSpPr>
          <p:nvPr/>
        </p:nvSpPr>
        <p:spPr>
          <a:xfrm>
            <a:off x="722313" y="3080560"/>
            <a:ext cx="7772400" cy="2286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Evaluations and Certificates</a:t>
            </a:r>
          </a:p>
          <a:p>
            <a:r>
              <a:rPr lang="en-US" i="1" dirty="0">
                <a:solidFill>
                  <a:schemeClr val="bg1"/>
                </a:solidFill>
                <a:latin typeface="+mn-lt"/>
              </a:rPr>
              <a:t>Thank you!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1781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37152"/>
            <a:ext cx="9144000" cy="2292096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MODULE ONE: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5367334"/>
            <a:ext cx="6248400" cy="652463"/>
          </a:xfrm>
        </p:spPr>
        <p:txBody>
          <a:bodyPr>
            <a:noAutofit/>
          </a:bodyPr>
          <a:lstStyle/>
          <a:p>
            <a:r>
              <a:rPr lang="en-US" sz="4000" b="1" dirty="0"/>
              <a:t>MILITARY MONEY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936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Military Pay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735271" y="3038302"/>
            <a:ext cx="4027729" cy="29718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Know what you are entitled to receive.</a:t>
            </a:r>
          </a:p>
          <a:p>
            <a:r>
              <a:rPr lang="en-US" dirty="0"/>
              <a:t>Manage changes and errors.</a:t>
            </a:r>
          </a:p>
          <a:p>
            <a:r>
              <a:rPr lang="en-US" dirty="0"/>
              <a:t>Manage your money.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5521" y="3393599"/>
            <a:ext cx="1593966" cy="15939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983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5" y="1966569"/>
            <a:ext cx="3958476" cy="355735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LES Beat the Bell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8645AE-3EAA-4F08-8E32-AB3DFCFCCB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75142">
            <a:off x="3907806" y="1452139"/>
            <a:ext cx="4901650" cy="37401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7250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264114" y="1529999"/>
            <a:ext cx="3163197" cy="427511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6F3247-46C3-4092-AAD4-008E05494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75" y="274638"/>
            <a:ext cx="8229600" cy="1143000"/>
          </a:xfrm>
        </p:spPr>
        <p:txBody>
          <a:bodyPr/>
          <a:lstStyle/>
          <a:p>
            <a:r>
              <a:rPr lang="en-US" dirty="0"/>
              <a:t>Allotments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62538" y="4492583"/>
            <a:ext cx="3163197" cy="1324407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anchor="ctr" anchorCtr="0"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Individual, institution, business</a:t>
            </a:r>
          </a:p>
          <a:p>
            <a:pPr lvl="0">
              <a:lnSpc>
                <a:spcPct val="170000"/>
              </a:lnSpc>
            </a:pPr>
            <a:r>
              <a:rPr lang="en-US" dirty="0"/>
              <a:t>Maximum of six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99ED792-9F7F-4AAA-81D4-C2D17AE008C8}"/>
              </a:ext>
            </a:extLst>
          </p:cNvPr>
          <p:cNvSpPr/>
          <p:nvPr/>
        </p:nvSpPr>
        <p:spPr>
          <a:xfrm>
            <a:off x="1448790" y="1676262"/>
            <a:ext cx="2778951" cy="2315791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559"/>
            </a:stretch>
          </a:blipFill>
          <a:ln w="12700">
            <a:noFill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7" name="TextBox 36"/>
          <p:cNvSpPr txBox="1"/>
          <p:nvPr/>
        </p:nvSpPr>
        <p:spPr>
          <a:xfrm>
            <a:off x="1264115" y="4015161"/>
            <a:ext cx="31631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Discretionary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824732" y="1529999"/>
            <a:ext cx="3163197" cy="427511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 Placeholder 3"/>
          <p:cNvSpPr txBox="1">
            <a:spLocks/>
          </p:cNvSpPr>
          <p:nvPr/>
        </p:nvSpPr>
        <p:spPr>
          <a:xfrm>
            <a:off x="4823156" y="4492583"/>
            <a:ext cx="3163197" cy="132440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dirty="0"/>
              <a:t>Designated agency or purpose</a:t>
            </a:r>
          </a:p>
          <a:p>
            <a:pPr lvl="0">
              <a:lnSpc>
                <a:spcPct val="150000"/>
              </a:lnSpc>
            </a:pPr>
            <a:r>
              <a:rPr lang="en-US" dirty="0"/>
              <a:t>No limit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824733" y="4015161"/>
            <a:ext cx="31631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Non-discretionary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A3F738-D10C-42FD-AB80-4B5D8B12A1BE}"/>
              </a:ext>
            </a:extLst>
          </p:cNvPr>
          <p:cNvSpPr/>
          <p:nvPr/>
        </p:nvSpPr>
        <p:spPr>
          <a:xfrm>
            <a:off x="5034731" y="1706053"/>
            <a:ext cx="2743200" cy="2286000"/>
          </a:xfrm>
          <a:prstGeom prst="rect">
            <a:avLst/>
          </a:prstGeom>
          <a:blipFill dpi="0"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noFill/>
          </a:ln>
          <a:effectLst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custDataLst>
      <p:tags r:id="rId1"/>
    </p:custDataLst>
    <p:extLst>
      <p:ext uri="{BB962C8B-B14F-4D97-AF65-F5344CB8AC3E}">
        <p14:creationId xmlns:p14="http://schemas.microsoft.com/office/powerpoint/2010/main" val="336595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6" grpId="0" build="p" animBg="1"/>
      <p:bldP spid="37" grpId="0"/>
      <p:bldP spid="45" grpId="0" animBg="1"/>
      <p:bldP spid="46" grpId="0" animBg="1"/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5ED49-E8C8-4B43-8F85-74615669B5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38074" y="91065"/>
            <a:ext cx="4395355" cy="1143000"/>
          </a:xfrm>
        </p:spPr>
        <p:txBody>
          <a:bodyPr>
            <a:normAutofit/>
          </a:bodyPr>
          <a:lstStyle/>
          <a:p>
            <a:r>
              <a:rPr lang="en-US" sz="2500" dirty="0"/>
              <a:t>Who Ya Gonna Call?</a:t>
            </a:r>
          </a:p>
        </p:txBody>
      </p:sp>
      <p:pic>
        <p:nvPicPr>
          <p:cNvPr id="5123" name="Picture 3" descr="G:\Projects\USAF\Training\FTAC_PPT\Assets\22 (2)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9049" y="1374622"/>
            <a:ext cx="9163049" cy="421596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54268"/>
            <a:ext cx="9144000" cy="9448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1462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3" r="10953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Your pay is </a:t>
            </a:r>
            <a:r>
              <a:rPr lang="en-US" i="1" dirty="0"/>
              <a:t>your</a:t>
            </a:r>
            <a:r>
              <a:rPr lang="en-US" dirty="0"/>
              <a:t> responsibility.</a:t>
            </a:r>
          </a:p>
          <a:p>
            <a:r>
              <a:rPr lang="en-US" dirty="0"/>
              <a:t>Verify that every LES is correct.</a:t>
            </a:r>
          </a:p>
          <a:p>
            <a:r>
              <a:rPr lang="en-US" dirty="0"/>
              <a:t>Correct discrepancies immediately.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Finally, remember . . .</a:t>
            </a:r>
          </a:p>
        </p:txBody>
      </p:sp>
    </p:spTree>
    <p:extLst>
      <p:ext uri="{BB962C8B-B14F-4D97-AF65-F5344CB8AC3E}">
        <p14:creationId xmlns:p14="http://schemas.microsoft.com/office/powerpoint/2010/main" val="1930306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37152"/>
            <a:ext cx="9144000" cy="2292096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MODULE TWO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5346552"/>
            <a:ext cx="6248400" cy="652463"/>
          </a:xfrm>
        </p:spPr>
        <p:txBody>
          <a:bodyPr>
            <a:noAutofit/>
          </a:bodyPr>
          <a:lstStyle/>
          <a:p>
            <a:r>
              <a:rPr lang="en-US" sz="4000" b="1" dirty="0"/>
              <a:t>MANAGE YOUR MONEY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9755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Developing Your Spending Plan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type="body" sz="quarter" idx="10"/>
          </p:nvPr>
        </p:nvSpPr>
        <p:spPr>
          <a:xfrm>
            <a:off x="479610" y="1869140"/>
            <a:ext cx="4227472" cy="4120179"/>
          </a:xfrm>
        </p:spPr>
        <p:txBody>
          <a:bodyPr>
            <a:normAutofit/>
          </a:bodyPr>
          <a:lstStyle/>
          <a:p>
            <a:r>
              <a:rPr lang="en-US" dirty="0"/>
              <a:t>Fewer than one-third of Americans have a detailed household budget.</a:t>
            </a:r>
            <a:br>
              <a:rPr lang="en-US" dirty="0"/>
            </a:br>
            <a:endParaRPr lang="en-US" dirty="0"/>
          </a:p>
          <a:p>
            <a:r>
              <a:rPr lang="en-US" dirty="0"/>
              <a:t>Using a written spending plan will help you succeed financially.</a:t>
            </a:r>
          </a:p>
        </p:txBody>
      </p:sp>
      <p:sp>
        <p:nvSpPr>
          <p:cNvPr id="7" name="Oval 6"/>
          <p:cNvSpPr/>
          <p:nvPr/>
        </p:nvSpPr>
        <p:spPr>
          <a:xfrm>
            <a:off x="5309306" y="1848609"/>
            <a:ext cx="3160782" cy="316078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399" y="2098965"/>
            <a:ext cx="2784765" cy="27743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578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52375" y="108527"/>
            <a:ext cx="3886198" cy="1143000"/>
          </a:xfrm>
        </p:spPr>
        <p:txBody>
          <a:bodyPr>
            <a:normAutofit/>
          </a:bodyPr>
          <a:lstStyle/>
          <a:p>
            <a:r>
              <a:rPr lang="en-US" sz="2500" dirty="0"/>
              <a:t>Income versus Outgo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623363">
            <a:off x="4233540" y="1403426"/>
            <a:ext cx="3547873" cy="4591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accent2">
                <a:lumMod val="50000"/>
                <a:alpha val="27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623363">
            <a:off x="1264879" y="1647660"/>
            <a:ext cx="3547873" cy="4591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chemeClr val="accent2">
                <a:lumMod val="50000"/>
                <a:alpha val="21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9858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37152"/>
            <a:ext cx="9144000" cy="2292096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5291131"/>
            <a:ext cx="6248400" cy="652463"/>
          </a:xfrm>
        </p:spPr>
        <p:txBody>
          <a:bodyPr>
            <a:noAutofit/>
          </a:bodyPr>
          <a:lstStyle/>
          <a:p>
            <a:r>
              <a:rPr lang="en-US" sz="4000" b="1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762657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6EA92-31B0-4071-A6B2-1E70E9FF1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" y="274638"/>
            <a:ext cx="8229600" cy="1143000"/>
          </a:xfrm>
        </p:spPr>
        <p:txBody>
          <a:bodyPr/>
          <a:lstStyle/>
          <a:p>
            <a:r>
              <a:rPr lang="en-US" dirty="0"/>
              <a:t>Meet Michael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840" y="746760"/>
            <a:ext cx="4084590" cy="56969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76864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0E873-C988-4661-A031-F26B3A088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Spending Plan Worksheet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29"/>
          <a:stretch/>
        </p:blipFill>
        <p:spPr>
          <a:xfrm>
            <a:off x="457201" y="1445348"/>
            <a:ext cx="8157148" cy="4990008"/>
          </a:xfrm>
          <a:prstGeom prst="rect">
            <a:avLst/>
          </a:prstGeom>
          <a:ln>
            <a:noFill/>
          </a:ln>
          <a:effectLst>
            <a:outerShdw blurRad="63500" sx="101000" sy="101000" algn="ctr" rotWithShape="0">
              <a:schemeClr val="bg1">
                <a:lumMod val="50000"/>
                <a:alpha val="53000"/>
              </a:scheme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34521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Savings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3967885" y="1805941"/>
            <a:ext cx="4673195" cy="3966210"/>
          </a:xfrm>
        </p:spPr>
        <p:txBody>
          <a:bodyPr>
            <a:normAutofit/>
          </a:bodyPr>
          <a:lstStyle/>
          <a:p>
            <a:r>
              <a:rPr lang="en-US" b="1" dirty="0"/>
              <a:t>Reasons to save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Emergency/reserve funds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“Goal-getter” fund(s) (down payment for car or house, vacation fund, etc.)</a:t>
            </a:r>
            <a:br>
              <a:rPr lang="en-US" sz="2000" dirty="0"/>
            </a:br>
            <a:endParaRPr lang="en-US" sz="2000" dirty="0"/>
          </a:p>
          <a:p>
            <a:r>
              <a:rPr lang="en-US" b="1" dirty="0"/>
              <a:t>Proven saving strategies: You won’t miss it if you never see it.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Allotment(s)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Automatic transfer(s) from </a:t>
            </a:r>
            <a:br>
              <a:rPr lang="en-US" sz="2000" dirty="0"/>
            </a:br>
            <a:r>
              <a:rPr lang="en-US" sz="2000" dirty="0"/>
              <a:t>direct-deposit account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760" y="1577592"/>
            <a:ext cx="4537350" cy="487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520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Living Expenses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977" y="1687057"/>
            <a:ext cx="6873254" cy="38526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78081" y="1480525"/>
            <a:ext cx="13130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Housing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39389" y="1487907"/>
            <a:ext cx="117792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57797" y="1478382"/>
            <a:ext cx="175260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Transportation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21078" y="5294868"/>
            <a:ext cx="112845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49416" y="5302250"/>
            <a:ext cx="231396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Personal and Family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82628" y="5292725"/>
            <a:ext cx="118060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21155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9400" y="217488"/>
            <a:ext cx="8229600" cy="1143000"/>
          </a:xfrm>
        </p:spPr>
        <p:txBody>
          <a:bodyPr/>
          <a:lstStyle/>
          <a:p>
            <a:r>
              <a:rPr lang="en-US" dirty="0"/>
              <a:t>Tracking Expenses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650" y="5572125"/>
            <a:ext cx="723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Be sure to track </a:t>
            </a:r>
            <a:r>
              <a:rPr lang="en-US" sz="2800" u="sng" dirty="0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spending!</a:t>
            </a:r>
          </a:p>
        </p:txBody>
      </p:sp>
      <p:pic>
        <p:nvPicPr>
          <p:cNvPr id="6147" name="Picture 3" descr="G:\Projects\USAF\Training\FTAC_PPT\Assets\40-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4668" y="1184373"/>
            <a:ext cx="2963509" cy="197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:\Projects\USAF\Training\FTAC_PPT\Assets\40-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5824" y="3440795"/>
            <a:ext cx="2963509" cy="197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G:\Projects\USAF\Training\FTAC_PPT\Assets\40-3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5824" y="1184373"/>
            <a:ext cx="2963509" cy="197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G:\Projects\USAF\Training\FTAC_PPT\Assets\40-4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4668" y="3440795"/>
            <a:ext cx="2963509" cy="197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354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Bottom Line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0" b="21423"/>
          <a:stretch/>
        </p:blipFill>
        <p:spPr>
          <a:xfrm>
            <a:off x="554196" y="1173847"/>
            <a:ext cx="7994073" cy="523746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69799" y="3564671"/>
            <a:ext cx="7304049" cy="6356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70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Unique Budget Challenges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487" y="1457325"/>
            <a:ext cx="5915025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75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 Worth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type="body" sz="quarter" idx="10"/>
          </p:nvPr>
        </p:nvSpPr>
        <p:spPr>
          <a:xfrm>
            <a:off x="824345" y="1444772"/>
            <a:ext cx="7348106" cy="116879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400" dirty="0"/>
              <a:t>      What you own</a:t>
            </a:r>
          </a:p>
          <a:p>
            <a:pPr marL="0" indent="0" defTabSz="466725">
              <a:buNone/>
              <a:tabLst>
                <a:tab pos="2743200" algn="l"/>
                <a:tab pos="2797175" algn="l"/>
                <a:tab pos="2914650" algn="l"/>
                <a:tab pos="3540125" algn="l"/>
              </a:tabLst>
            </a:pPr>
            <a:r>
              <a:rPr lang="en-US" sz="2400" b="1" dirty="0">
                <a:sym typeface="Symbol" panose="05050102010706020507" pitchFamily="18" charset="2"/>
              </a:rPr>
              <a:t>                                   </a:t>
            </a:r>
            <a:r>
              <a:rPr lang="en-US" sz="2400" dirty="0">
                <a:sym typeface="Symbol" panose="05050102010706020507" pitchFamily="18" charset="2"/>
              </a:rPr>
              <a:t>–</a:t>
            </a:r>
            <a:r>
              <a:rPr lang="en-US" sz="2400" b="1" dirty="0">
                <a:sym typeface="Symbol" panose="05050102010706020507" pitchFamily="18" charset="2"/>
              </a:rPr>
              <a:t> </a:t>
            </a:r>
            <a:r>
              <a:rPr lang="en-US" sz="2400" u="sng" dirty="0"/>
              <a:t>What you owe</a:t>
            </a:r>
          </a:p>
          <a:p>
            <a:pPr marL="0" indent="0">
              <a:buNone/>
            </a:pPr>
            <a:r>
              <a:rPr lang="en-US" sz="2400" dirty="0"/>
              <a:t>		           = Net worth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65100" y="2757421"/>
            <a:ext cx="8813800" cy="2741748"/>
            <a:chOff x="165100" y="2652646"/>
            <a:chExt cx="8813800" cy="274174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5100" y="2652646"/>
              <a:ext cx="8813800" cy="2741748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838951" y="3248820"/>
              <a:ext cx="1333500" cy="660400"/>
            </a:xfrm>
            <a:prstGeom prst="rect">
              <a:avLst/>
            </a:prstGeom>
            <a:solidFill>
              <a:srgbClr val="D0DF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600" dirty="0">
                  <a:solidFill>
                    <a:schemeClr val="tx1"/>
                  </a:solidFill>
                </a:rPr>
                <a:t>210,120.00</a:t>
              </a:r>
            </a:p>
            <a:p>
              <a:pPr algn="r"/>
              <a:r>
                <a:rPr lang="en-US" sz="1600" dirty="0">
                  <a:solidFill>
                    <a:schemeClr val="tx1"/>
                  </a:solidFill>
                </a:rPr>
                <a:t>196,845.18</a:t>
              </a:r>
            </a:p>
            <a:p>
              <a:pPr algn="r"/>
              <a:r>
                <a:rPr lang="en-US" sz="1600" dirty="0">
                  <a:solidFill>
                    <a:schemeClr val="tx1"/>
                  </a:solidFill>
                </a:rPr>
                <a:t>13,274.82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6748463" y="3424238"/>
              <a:ext cx="1462087" cy="9525"/>
            </a:xfrm>
            <a:prstGeom prst="line">
              <a:avLst/>
            </a:prstGeom>
            <a:ln w="9525">
              <a:solidFill>
                <a:srgbClr val="A8A9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746080" y="3681410"/>
              <a:ext cx="1462087" cy="9525"/>
            </a:xfrm>
            <a:prstGeom prst="line">
              <a:avLst/>
            </a:prstGeom>
            <a:ln w="9525">
              <a:solidFill>
                <a:srgbClr val="A8A9A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/>
          <p:cNvSpPr/>
          <p:nvPr/>
        </p:nvSpPr>
        <p:spPr>
          <a:xfrm>
            <a:off x="81481" y="2543175"/>
            <a:ext cx="623369" cy="31146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401050" y="2390775"/>
            <a:ext cx="697345" cy="3267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604" y="4128295"/>
            <a:ext cx="9016915" cy="1529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963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 Banking</a:t>
            </a:r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6715CC94-05F2-4E84-BEB0-81DB1C328E5B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457200" y="1351607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20108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A48F9E1-147F-4E29-8B55-2299C2D90D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dgm id="{EA48F9E1-147F-4E29-8B55-2299C2D90D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4799E33-1975-41E8-B0B5-8EBDDB8A4C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graphicEl>
                                              <a:dgm id="{64799E33-1975-41E8-B0B5-8EBDDB8A4C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16378DE-12A2-4C8F-B21F-2EAC1F7D6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graphicEl>
                                              <a:dgm id="{D16378DE-12A2-4C8F-B21F-2EAC1F7D6A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3FDE54B-1809-4109-9FB9-4FB1FF678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graphicEl>
                                              <a:dgm id="{23FDE54B-1809-4109-9FB9-4FB1FF678C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265" y="2457657"/>
            <a:ext cx="2468885" cy="20878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Banks and Credit Unions</a:t>
            </a:r>
          </a:p>
        </p:txBody>
      </p:sp>
      <p:sp>
        <p:nvSpPr>
          <p:cNvPr id="5" name="Freeform 4"/>
          <p:cNvSpPr/>
          <p:nvPr/>
        </p:nvSpPr>
        <p:spPr>
          <a:xfrm>
            <a:off x="1935458" y="1775451"/>
            <a:ext cx="1731210" cy="455456"/>
          </a:xfrm>
          <a:custGeom>
            <a:avLst/>
            <a:gdLst>
              <a:gd name="connsiteX0" fmla="*/ 0 w 3169919"/>
              <a:gd name="connsiteY0" fmla="*/ 0 h 455456"/>
              <a:gd name="connsiteX1" fmla="*/ 3169919 w 3169919"/>
              <a:gd name="connsiteY1" fmla="*/ 0 h 455456"/>
              <a:gd name="connsiteX2" fmla="*/ 3169919 w 3169919"/>
              <a:gd name="connsiteY2" fmla="*/ 455456 h 455456"/>
              <a:gd name="connsiteX3" fmla="*/ 0 w 3169919"/>
              <a:gd name="connsiteY3" fmla="*/ 455456 h 455456"/>
              <a:gd name="connsiteX4" fmla="*/ 0 w 3169919"/>
              <a:gd name="connsiteY4" fmla="*/ 0 h 45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9919" h="455456">
                <a:moveTo>
                  <a:pt x="0" y="0"/>
                </a:moveTo>
                <a:lnTo>
                  <a:pt x="3169919" y="0"/>
                </a:lnTo>
                <a:lnTo>
                  <a:pt x="3169919" y="455456"/>
                </a:lnTo>
                <a:lnTo>
                  <a:pt x="0" y="45545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-1" tIns="0" rIns="401688" bIns="-1" numCol="1" spcCol="1270" anchor="t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>
                <a:latin typeface="Arial" panose="020B0604020202020204" pitchFamily="34" charset="0"/>
                <a:cs typeface="Arial" panose="020B0604020202020204" pitchFamily="34" charset="0"/>
              </a:rPr>
              <a:t>Banks</a:t>
            </a:r>
          </a:p>
        </p:txBody>
      </p:sp>
      <p:sp>
        <p:nvSpPr>
          <p:cNvPr id="6" name="Freeform 5"/>
          <p:cNvSpPr/>
          <p:nvPr/>
        </p:nvSpPr>
        <p:spPr>
          <a:xfrm>
            <a:off x="1039090" y="4245098"/>
            <a:ext cx="2919845" cy="1044289"/>
          </a:xfrm>
          <a:custGeom>
            <a:avLst/>
            <a:gdLst>
              <a:gd name="connsiteX0" fmla="*/ 0 w 2268658"/>
              <a:gd name="connsiteY0" fmla="*/ 0 h 3169919"/>
              <a:gd name="connsiteX1" fmla="*/ 2268658 w 2268658"/>
              <a:gd name="connsiteY1" fmla="*/ 0 h 3169919"/>
              <a:gd name="connsiteX2" fmla="*/ 2268658 w 2268658"/>
              <a:gd name="connsiteY2" fmla="*/ 3169919 h 3169919"/>
              <a:gd name="connsiteX3" fmla="*/ 0 w 2268658"/>
              <a:gd name="connsiteY3" fmla="*/ 3169919 h 3169919"/>
              <a:gd name="connsiteX4" fmla="*/ 0 w 2268658"/>
              <a:gd name="connsiteY4" fmla="*/ 0 h 3169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8658" h="3169919">
                <a:moveTo>
                  <a:pt x="0" y="0"/>
                </a:moveTo>
                <a:lnTo>
                  <a:pt x="2268658" y="0"/>
                </a:lnTo>
                <a:lnTo>
                  <a:pt x="2268658" y="3169919"/>
                </a:lnTo>
                <a:lnTo>
                  <a:pt x="0" y="3169919"/>
                </a:lnTo>
                <a:lnTo>
                  <a:pt x="0" y="0"/>
                </a:lnTo>
                <a:close/>
              </a:path>
            </a:pathLst>
          </a:custGeom>
          <a:noFill/>
          <a:effectLst/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384048" tIns="401688" rIns="384048" bIns="384048" numCol="1" spcCol="1270" anchor="t" anchorCtr="0">
            <a:noAutofit/>
          </a:bodyPr>
          <a:lstStyle/>
          <a:p>
            <a:pPr marL="0" lvl="1" algn="ctr" defTabSz="1866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For-profit</a:t>
            </a:r>
          </a:p>
        </p:txBody>
      </p:sp>
      <p:sp>
        <p:nvSpPr>
          <p:cNvPr id="8" name="Freeform 7"/>
          <p:cNvSpPr/>
          <p:nvPr/>
        </p:nvSpPr>
        <p:spPr>
          <a:xfrm>
            <a:off x="4572000" y="1775451"/>
            <a:ext cx="3618732" cy="455456"/>
          </a:xfrm>
          <a:custGeom>
            <a:avLst/>
            <a:gdLst>
              <a:gd name="connsiteX0" fmla="*/ 0 w 3169919"/>
              <a:gd name="connsiteY0" fmla="*/ 0 h 455456"/>
              <a:gd name="connsiteX1" fmla="*/ 3169919 w 3169919"/>
              <a:gd name="connsiteY1" fmla="*/ 0 h 455456"/>
              <a:gd name="connsiteX2" fmla="*/ 3169919 w 3169919"/>
              <a:gd name="connsiteY2" fmla="*/ 455456 h 455456"/>
              <a:gd name="connsiteX3" fmla="*/ 0 w 3169919"/>
              <a:gd name="connsiteY3" fmla="*/ 455456 h 455456"/>
              <a:gd name="connsiteX4" fmla="*/ 0 w 3169919"/>
              <a:gd name="connsiteY4" fmla="*/ 0 h 45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9919" h="455456">
                <a:moveTo>
                  <a:pt x="0" y="0"/>
                </a:moveTo>
                <a:lnTo>
                  <a:pt x="3169919" y="0"/>
                </a:lnTo>
                <a:lnTo>
                  <a:pt x="3169919" y="455456"/>
                </a:lnTo>
                <a:lnTo>
                  <a:pt x="0" y="45545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-1" tIns="0" rIns="401688" bIns="-1" numCol="1" spcCol="1270" anchor="t" anchorCtr="0">
            <a:noAutofit/>
          </a:bodyPr>
          <a:lstStyle/>
          <a:p>
            <a:pPr lvl="0" algn="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>
                <a:latin typeface="Arial" panose="020B0604020202020204" pitchFamily="34" charset="0"/>
                <a:cs typeface="Arial" panose="020B0604020202020204" pitchFamily="34" charset="0"/>
              </a:rPr>
              <a:t>Credit Unions</a:t>
            </a:r>
          </a:p>
        </p:txBody>
      </p:sp>
      <p:sp>
        <p:nvSpPr>
          <p:cNvPr id="9" name="Freeform 8"/>
          <p:cNvSpPr/>
          <p:nvPr/>
        </p:nvSpPr>
        <p:spPr>
          <a:xfrm>
            <a:off x="4846716" y="4245098"/>
            <a:ext cx="3210296" cy="888217"/>
          </a:xfrm>
          <a:custGeom>
            <a:avLst/>
            <a:gdLst>
              <a:gd name="connsiteX0" fmla="*/ 0 w 2268658"/>
              <a:gd name="connsiteY0" fmla="*/ 0 h 3169919"/>
              <a:gd name="connsiteX1" fmla="*/ 2268658 w 2268658"/>
              <a:gd name="connsiteY1" fmla="*/ 0 h 3169919"/>
              <a:gd name="connsiteX2" fmla="*/ 2268658 w 2268658"/>
              <a:gd name="connsiteY2" fmla="*/ 3169919 h 3169919"/>
              <a:gd name="connsiteX3" fmla="*/ 0 w 2268658"/>
              <a:gd name="connsiteY3" fmla="*/ 3169919 h 3169919"/>
              <a:gd name="connsiteX4" fmla="*/ 0 w 2268658"/>
              <a:gd name="connsiteY4" fmla="*/ 0 h 3169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8658" h="3169919">
                <a:moveTo>
                  <a:pt x="0" y="0"/>
                </a:moveTo>
                <a:lnTo>
                  <a:pt x="2268658" y="0"/>
                </a:lnTo>
                <a:lnTo>
                  <a:pt x="2268658" y="3169919"/>
                </a:lnTo>
                <a:lnTo>
                  <a:pt x="0" y="3169919"/>
                </a:lnTo>
                <a:lnTo>
                  <a:pt x="0" y="0"/>
                </a:lnTo>
                <a:close/>
              </a:path>
            </a:pathLst>
          </a:custGeom>
          <a:noFill/>
          <a:effectLst/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384048" tIns="401688" rIns="384048" bIns="384048" numCol="1" spcCol="1270" anchor="t" anchorCtr="0">
            <a:noAutofit/>
          </a:bodyPr>
          <a:lstStyle/>
          <a:p>
            <a:pPr marL="0" lvl="1" algn="ctr" defTabSz="1866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800" kern="1200" dirty="0">
                <a:latin typeface="Arial" panose="020B0604020202020204" pitchFamily="34" charset="0"/>
                <a:cs typeface="Arial" panose="020B0604020202020204" pitchFamily="34" charset="0"/>
              </a:rPr>
              <a:t>Non-profit</a:t>
            </a:r>
            <a:endParaRPr lang="en-US" sz="36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1054" y="2588721"/>
            <a:ext cx="2261621" cy="19568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622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323" y="514261"/>
            <a:ext cx="6126492" cy="59373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CA7010-0938-4956-A08D-23A886A470A6}"/>
              </a:ext>
            </a:extLst>
          </p:cNvPr>
          <p:cNvSpPr/>
          <p:nvPr/>
        </p:nvSpPr>
        <p:spPr>
          <a:xfrm>
            <a:off x="1386352" y="2575865"/>
            <a:ext cx="45167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D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Module 1: Military Money</a:t>
            </a:r>
          </a:p>
          <a:p>
            <a:pPr marL="342900" marR="0" lvl="0" indent="-34290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D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Module 2: Manage Your Money</a:t>
            </a:r>
          </a:p>
          <a:p>
            <a:pPr marL="342900" marR="0" lvl="0" indent="-34290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F3D7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Module 3: Smart Spending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065773">
            <a:off x="4135248" y="4197546"/>
            <a:ext cx="3535687" cy="24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4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Accounts</a:t>
            </a: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986270" y="4603889"/>
            <a:ext cx="3031901" cy="4984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Savings Account</a:t>
            </a:r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4661189" y="4603890"/>
            <a:ext cx="3339811" cy="4984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Checking Account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3415" y="1715221"/>
            <a:ext cx="1877610" cy="27921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1189" y="2400300"/>
            <a:ext cx="3339812" cy="23252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029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ATM, Check, and Debit Cards</a:t>
            </a: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903142" y="2026921"/>
            <a:ext cx="3031901" cy="4984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ATM Cards</a:t>
            </a: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4962528" y="2026922"/>
            <a:ext cx="3620366" cy="4984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Check/Debit Cards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144F13-57FB-3E45-B351-A845F92AAD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939" y="2525395"/>
            <a:ext cx="3923744" cy="2528925"/>
          </a:xfrm>
          <a:prstGeom prst="rect">
            <a:avLst/>
          </a:prstGeom>
          <a:effectLst>
            <a:outerShdw blurRad="152400" dist="127000" dir="2700000" sx="101000" sy="101000" algn="tl" rotWithShape="0">
              <a:prstClr val="black">
                <a:alpha val="26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0625BD-AA5B-414C-8E04-47AC66D7F0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19" y="2525395"/>
            <a:ext cx="3923744" cy="2528925"/>
          </a:xfrm>
          <a:prstGeom prst="rect">
            <a:avLst/>
          </a:prstGeom>
          <a:effectLst>
            <a:outerShdw blurRad="152400" dist="127000" dir="2700000" sx="101000" sy="101000" algn="tl" rotWithShape="0">
              <a:prstClr val="black">
                <a:alpha val="26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522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and Protection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type="body" sz="quarter" idx="10"/>
          </p:nvPr>
        </p:nvSpPr>
        <p:spPr>
          <a:xfrm>
            <a:off x="479612" y="1869140"/>
            <a:ext cx="4476852" cy="4120179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en-US" dirty="0"/>
              <a:t>Sign the back of your card.</a:t>
            </a:r>
          </a:p>
          <a:p>
            <a:pPr lvl="0">
              <a:lnSpc>
                <a:spcPct val="150000"/>
              </a:lnSpc>
            </a:pPr>
            <a:r>
              <a:rPr lang="en-US" dirty="0"/>
              <a:t>Memorize PIN and don’t share it.</a:t>
            </a:r>
          </a:p>
          <a:p>
            <a:pPr lvl="0">
              <a:lnSpc>
                <a:spcPct val="150000"/>
              </a:lnSpc>
            </a:pPr>
            <a:r>
              <a:rPr lang="en-US" dirty="0"/>
              <a:t>Be wary when using ATMs.</a:t>
            </a:r>
          </a:p>
          <a:p>
            <a:pPr lvl="0">
              <a:lnSpc>
                <a:spcPct val="150000"/>
              </a:lnSpc>
            </a:pPr>
            <a:r>
              <a:rPr lang="en-US" dirty="0"/>
              <a:t>Watch out for “shoulder surfers”. </a:t>
            </a:r>
          </a:p>
          <a:p>
            <a:pPr lvl="0">
              <a:spcBef>
                <a:spcPts val="1000"/>
              </a:spcBef>
            </a:pPr>
            <a:r>
              <a:rPr lang="en-US" dirty="0"/>
              <a:t>Be aware of phony card readers and video surveillance.</a:t>
            </a:r>
          </a:p>
        </p:txBody>
      </p:sp>
      <p:sp>
        <p:nvSpPr>
          <p:cNvPr id="7" name="Oval 6"/>
          <p:cNvSpPr/>
          <p:nvPr/>
        </p:nvSpPr>
        <p:spPr>
          <a:xfrm>
            <a:off x="5309306" y="1848609"/>
            <a:ext cx="3160782" cy="316078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032365">
            <a:off x="5801997" y="2285696"/>
            <a:ext cx="2778075" cy="20625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983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61089" y="1446035"/>
            <a:ext cx="4658921" cy="4638242"/>
          </a:xfrm>
          <a:prstGeom prst="rect">
            <a:avLst/>
          </a:prstGeom>
          <a:blipFill dpi="0" rotWithShape="1">
            <a:blip r:embed="rId3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9609B7-5273-497C-AD5D-B5ED12C51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Costs of Financial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2B686-FF32-4A24-80EE-348835DD21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8004" y="1572644"/>
            <a:ext cx="3582731" cy="444537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Service/maintenance fees</a:t>
            </a:r>
          </a:p>
          <a:p>
            <a:pPr>
              <a:lnSpc>
                <a:spcPct val="150000"/>
              </a:lnSpc>
            </a:pPr>
            <a:r>
              <a:rPr lang="en-US" dirty="0"/>
              <a:t>Usage fees</a:t>
            </a:r>
          </a:p>
          <a:p>
            <a:pPr>
              <a:lnSpc>
                <a:spcPct val="150000"/>
              </a:lnSpc>
            </a:pPr>
            <a:r>
              <a:rPr lang="en-US" dirty="0"/>
              <a:t>ATM fees</a:t>
            </a:r>
          </a:p>
          <a:p>
            <a:pPr>
              <a:lnSpc>
                <a:spcPct val="150000"/>
              </a:lnSpc>
            </a:pPr>
            <a:r>
              <a:rPr lang="en-US" dirty="0"/>
              <a:t>Foreign transaction fees</a:t>
            </a:r>
          </a:p>
          <a:p>
            <a:pPr>
              <a:lnSpc>
                <a:spcPct val="150000"/>
              </a:lnSpc>
            </a:pPr>
            <a:r>
              <a:rPr lang="en-US" dirty="0"/>
              <a:t>Bill-paying fees</a:t>
            </a:r>
          </a:p>
          <a:p>
            <a:pPr>
              <a:lnSpc>
                <a:spcPct val="150000"/>
              </a:lnSpc>
            </a:pPr>
            <a:r>
              <a:rPr lang="en-US" dirty="0"/>
              <a:t>Check-writing fees</a:t>
            </a:r>
          </a:p>
          <a:p>
            <a:pPr>
              <a:lnSpc>
                <a:spcPct val="150000"/>
              </a:lnSpc>
            </a:pPr>
            <a:r>
              <a:rPr lang="en-US" dirty="0"/>
              <a:t>Overdraft charges</a:t>
            </a:r>
          </a:p>
        </p:txBody>
      </p:sp>
      <p:sp>
        <p:nvSpPr>
          <p:cNvPr id="5" name="Rectangle 4"/>
          <p:cNvSpPr/>
          <p:nvPr/>
        </p:nvSpPr>
        <p:spPr>
          <a:xfrm>
            <a:off x="5052026" y="1572886"/>
            <a:ext cx="3581611" cy="4036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1000"/>
              </a:spcBef>
              <a:buBlip>
                <a:blip r:embed="rId4"/>
              </a:buBlip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Stop-payment fees</a:t>
            </a:r>
          </a:p>
          <a:p>
            <a:pPr marL="457200" indent="-457200">
              <a:lnSpc>
                <a:spcPct val="150000"/>
              </a:lnSpc>
              <a:spcBef>
                <a:spcPts val="1000"/>
              </a:spcBef>
              <a:buBlip>
                <a:blip r:embed="rId4"/>
              </a:buBlip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Statement fees</a:t>
            </a:r>
          </a:p>
          <a:p>
            <a:pPr marL="457200" indent="-457200">
              <a:lnSpc>
                <a:spcPct val="150000"/>
              </a:lnSpc>
              <a:spcBef>
                <a:spcPts val="1000"/>
              </a:spcBef>
              <a:buBlip>
                <a:blip r:embed="rId4"/>
              </a:buBlip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Research fees</a:t>
            </a:r>
          </a:p>
          <a:p>
            <a:pPr marL="457200" indent="-457200">
              <a:lnSpc>
                <a:spcPct val="150000"/>
              </a:lnSpc>
              <a:spcBef>
                <a:spcPts val="1000"/>
              </a:spcBef>
              <a:buBlip>
                <a:blip r:embed="rId4"/>
              </a:buBlip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Account-closing fee</a:t>
            </a:r>
          </a:p>
          <a:p>
            <a:pPr marL="457200" indent="-457200">
              <a:lnSpc>
                <a:spcPct val="150000"/>
              </a:lnSpc>
              <a:spcBef>
                <a:spcPts val="1000"/>
              </a:spcBef>
              <a:buBlip>
                <a:blip r:embed="rId4"/>
              </a:buBlip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Check printing</a:t>
            </a:r>
          </a:p>
          <a:p>
            <a:pPr marL="457200" indent="-457200">
              <a:lnSpc>
                <a:spcPct val="150000"/>
              </a:lnSpc>
              <a:spcBef>
                <a:spcPts val="1000"/>
              </a:spcBef>
              <a:buBlip>
                <a:blip r:embed="rId4"/>
              </a:buBlip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Safe-deposit box rental</a:t>
            </a:r>
          </a:p>
          <a:p>
            <a:pPr marL="457200" indent="-457200">
              <a:lnSpc>
                <a:spcPct val="150000"/>
              </a:lnSpc>
              <a:spcBef>
                <a:spcPts val="1000"/>
              </a:spcBef>
              <a:buBlip>
                <a:blip r:embed="rId4"/>
              </a:buBlip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Other costs and fees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550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Saving and Investing</a:t>
            </a:r>
          </a:p>
        </p:txBody>
      </p:sp>
      <p:pic>
        <p:nvPicPr>
          <p:cNvPr id="3074" name="Picture 2" descr="G:\Projects\USAF\Training\FTAC_PPT\Assets\5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2969" y="1570393"/>
            <a:ext cx="6844210" cy="385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21628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73289-C60F-4D9E-9928-3733C6CCD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Blended Retirement System (BRS)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007" y="2149550"/>
            <a:ext cx="8059985" cy="23226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49780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9D729-BCB1-41C3-991D-342FE0000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" y="274638"/>
            <a:ext cx="8229600" cy="1143000"/>
          </a:xfrm>
        </p:spPr>
        <p:txBody>
          <a:bodyPr/>
          <a:lstStyle/>
          <a:p>
            <a:r>
              <a:rPr lang="en-US" dirty="0"/>
              <a:t>Matching Funds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108" y="102926"/>
            <a:ext cx="6126492" cy="63429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065773">
            <a:off x="5123583" y="3786211"/>
            <a:ext cx="3535687" cy="2407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0A62C-9EBC-4CA6-994D-E44D47B66A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52928" y="1919864"/>
            <a:ext cx="47408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1800" dirty="0"/>
            </a:br>
            <a:endParaRPr lang="en-US" sz="2400" dirty="0"/>
          </a:p>
          <a:p>
            <a:pPr marL="0" indent="0">
              <a:buNone/>
            </a:pPr>
            <a:r>
              <a:rPr lang="en-US" sz="2400" dirty="0"/>
              <a:t> 	1% DoD contribution</a:t>
            </a:r>
          </a:p>
          <a:p>
            <a:pPr marL="0" indent="0">
              <a:buNone/>
            </a:pPr>
            <a:r>
              <a:rPr lang="en-US" sz="2400" dirty="0"/>
              <a:t>        + 5% Airman contribution</a:t>
            </a:r>
          </a:p>
          <a:p>
            <a:pPr marL="0" indent="0">
              <a:buNone/>
            </a:pPr>
            <a:r>
              <a:rPr lang="en-US" sz="2400" dirty="0"/>
              <a:t>        </a:t>
            </a:r>
            <a:r>
              <a:rPr lang="en-US" sz="2400" u="sng" dirty="0"/>
              <a:t>+ 4% DoD match</a:t>
            </a:r>
          </a:p>
          <a:p>
            <a:pPr marL="0" indent="0">
              <a:buNone/>
            </a:pPr>
            <a:r>
              <a:rPr lang="en-US" sz="2400" dirty="0"/>
              <a:t>         10% annually</a:t>
            </a:r>
          </a:p>
          <a:p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76A93F4-2807-4E54-B1D2-02759E422727}"/>
              </a:ext>
            </a:extLst>
          </p:cNvPr>
          <p:cNvSpPr/>
          <p:nvPr/>
        </p:nvSpPr>
        <p:spPr>
          <a:xfrm>
            <a:off x="2066132" y="3906607"/>
            <a:ext cx="3005750" cy="6307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333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592A577-AC9E-47B5-8B5A-9AF2893F4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133" y="1894145"/>
            <a:ext cx="8195733" cy="23209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29936"/>
            <a:ext cx="9144000" cy="426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  <a:latin typeface="Calibri"/>
              </a:rPr>
              <a:t>Vesting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4100C-434F-442F-B3C0-B1B95FCE6CD1}"/>
              </a:ext>
            </a:extLst>
          </p:cNvPr>
          <p:cNvSpPr txBox="1">
            <a:spLocks/>
          </p:cNvSpPr>
          <p:nvPr/>
        </p:nvSpPr>
        <p:spPr>
          <a:xfrm>
            <a:off x="257175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Vesting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11017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274638"/>
            <a:ext cx="8229600" cy="1143000"/>
          </a:xfrm>
        </p:spPr>
        <p:txBody>
          <a:bodyPr/>
          <a:lstStyle/>
          <a:p>
            <a:r>
              <a:rPr lang="en-US" dirty="0"/>
              <a:t>Thrift Savings Plan Funds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23654" y="1992781"/>
            <a:ext cx="5937365" cy="90488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074487" y="1992781"/>
            <a:ext cx="78144" cy="904880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80555" y="1990883"/>
            <a:ext cx="993324" cy="9048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224262" y="4048600"/>
            <a:ext cx="5937365" cy="90488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223654" y="3018595"/>
            <a:ext cx="5937365" cy="90488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2074487" y="3018595"/>
            <a:ext cx="78144" cy="904880"/>
          </a:xfrm>
          <a:prstGeom prst="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080555" y="3016697"/>
            <a:ext cx="993324" cy="9048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2075095" y="4048600"/>
            <a:ext cx="78144" cy="90488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081163" y="4046702"/>
            <a:ext cx="993324" cy="9048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2331160" y="2218476"/>
            <a:ext cx="582986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Contributions invested in index funds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31948" y="3232884"/>
            <a:ext cx="564619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May contribute more than DoD match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340574" y="4093166"/>
            <a:ext cx="563756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Goal: Invest at least as much as DoD will match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4510" y="2309537"/>
            <a:ext cx="188976" cy="27432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040" y="3316859"/>
            <a:ext cx="188976" cy="27432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118" y="4354205"/>
            <a:ext cx="188976" cy="2743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609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8" grpId="0"/>
      <p:bldP spid="29" grpId="0"/>
      <p:bldP spid="3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5ED49-E8C8-4B43-8F85-74615669B5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38488" y="114300"/>
            <a:ext cx="6005512" cy="1143000"/>
          </a:xfrm>
        </p:spPr>
        <p:txBody>
          <a:bodyPr>
            <a:normAutofit/>
          </a:bodyPr>
          <a:lstStyle/>
          <a:p>
            <a:r>
              <a:rPr lang="en-US" sz="2500" dirty="0"/>
              <a:t>Decisions, Decisions</a:t>
            </a:r>
          </a:p>
        </p:txBody>
      </p:sp>
      <p:pic>
        <p:nvPicPr>
          <p:cNvPr id="1027" name="Picture 3" descr="G:\Projects\USAF\Training\FTAC_PPT\Assets\31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461" y="1618650"/>
            <a:ext cx="7931548" cy="385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0515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05A8D2B-B2DB-404A-9A61-7038B6C41366}"/>
              </a:ext>
            </a:extLst>
          </p:cNvPr>
          <p:cNvSpPr/>
          <p:nvPr/>
        </p:nvSpPr>
        <p:spPr>
          <a:xfrm>
            <a:off x="4038600" y="1905000"/>
            <a:ext cx="252743" cy="365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4B154FE-EB20-4518-82B2-13654D3DF10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38859"/>
            <a:ext cx="4038600" cy="298988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0A74CC-D129-494B-AFBA-B62A0A7A2D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Breaks</a:t>
            </a:r>
          </a:p>
          <a:p>
            <a:r>
              <a:rPr lang="en-US" dirty="0"/>
              <a:t>Classroom logistics</a:t>
            </a:r>
          </a:p>
          <a:p>
            <a:r>
              <a:rPr lang="en-US" dirty="0"/>
              <a:t>Cell phones</a:t>
            </a:r>
          </a:p>
          <a:p>
            <a:r>
              <a:rPr lang="en-US" dirty="0"/>
              <a:t>Respect contributions of others</a:t>
            </a:r>
          </a:p>
          <a:p>
            <a:r>
              <a:rPr lang="en-US" dirty="0"/>
              <a:t>Sidebar conversations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 Rules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71" t="-3"/>
          <a:stretch/>
        </p:blipFill>
        <p:spPr>
          <a:xfrm>
            <a:off x="-438414" y="2072460"/>
            <a:ext cx="9601200" cy="2307946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378437" y="2064872"/>
            <a:ext cx="2378226" cy="2378226"/>
          </a:xfrm>
          <a:prstGeom prst="ellipse">
            <a:avLst/>
          </a:prstGeom>
          <a:solidFill>
            <a:schemeClr val="accent2">
              <a:lumMod val="50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1551" y="4473578"/>
            <a:ext cx="213109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8C8C8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ahoma"/>
              </a:rPr>
              <a:t>EXPECTATIONS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69304" y="4479682"/>
            <a:ext cx="2120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8C8C8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ahoma"/>
              </a:rPr>
              <a:t>PARKING LOT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1743" y="2024227"/>
            <a:ext cx="2450160" cy="245016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5099453" y="2064872"/>
            <a:ext cx="2378226" cy="2378226"/>
          </a:xfrm>
          <a:prstGeom prst="ellipse">
            <a:avLst/>
          </a:prstGeom>
          <a:solidFill>
            <a:schemeClr val="accent2">
              <a:lumMod val="50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4666" y="2008987"/>
            <a:ext cx="2450160" cy="245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0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build="p"/>
      <p:bldP spid="9" grpId="0" animBg="1"/>
      <p:bldP spid="13" grpId="0"/>
      <p:bldP spid="14" grpId="0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776" y="274638"/>
            <a:ext cx="8229600" cy="1143000"/>
          </a:xfrm>
        </p:spPr>
        <p:txBody>
          <a:bodyPr/>
          <a:lstStyle/>
          <a:p>
            <a:r>
              <a:rPr lang="en-US" dirty="0"/>
              <a:t>Why Investing is Important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597" y="1322993"/>
            <a:ext cx="4876804" cy="48376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70646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776" y="274638"/>
            <a:ext cx="8229600" cy="1143000"/>
          </a:xfrm>
        </p:spPr>
        <p:txBody>
          <a:bodyPr/>
          <a:lstStyle/>
          <a:p>
            <a:r>
              <a:rPr lang="en-US" dirty="0"/>
              <a:t>Starting Early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841" y="1751143"/>
            <a:ext cx="6894915" cy="39547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37300" y="3378767"/>
            <a:ext cx="1435100" cy="46166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E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$500,000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E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6E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at age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E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46200" y="4933497"/>
            <a:ext cx="40640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Amount needed to invest each month</a:t>
            </a:r>
            <a:b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(average 7% rate of return)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47440" y="4351991"/>
            <a:ext cx="472155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$153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/month     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$324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/month      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$735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/month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58C23F-4E35-3B43-9FA9-F6E98C9529DB}"/>
              </a:ext>
            </a:extLst>
          </p:cNvPr>
          <p:cNvSpPr/>
          <p:nvPr/>
        </p:nvSpPr>
        <p:spPr>
          <a:xfrm>
            <a:off x="1266490" y="2886075"/>
            <a:ext cx="1067135" cy="21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4CF7AA-CC33-004D-9F57-52BCCA3E4E16}"/>
              </a:ext>
            </a:extLst>
          </p:cNvPr>
          <p:cNvSpPr/>
          <p:nvPr/>
        </p:nvSpPr>
        <p:spPr>
          <a:xfrm>
            <a:off x="2800015" y="2886075"/>
            <a:ext cx="1067135" cy="21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2320B7-235B-A549-8F99-192361784998}"/>
              </a:ext>
            </a:extLst>
          </p:cNvPr>
          <p:cNvSpPr/>
          <p:nvPr/>
        </p:nvSpPr>
        <p:spPr>
          <a:xfrm>
            <a:off x="4333540" y="2886075"/>
            <a:ext cx="1067135" cy="21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EC19C5-4F18-874F-81A5-A912D4C2F890}"/>
              </a:ext>
            </a:extLst>
          </p:cNvPr>
          <p:cNvSpPr txBox="1"/>
          <p:nvPr/>
        </p:nvSpPr>
        <p:spPr>
          <a:xfrm>
            <a:off x="1162050" y="2810946"/>
            <a:ext cx="1304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-Year-old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7C53BF-0728-6346-BE04-B7FE78500143}"/>
              </a:ext>
            </a:extLst>
          </p:cNvPr>
          <p:cNvSpPr txBox="1"/>
          <p:nvPr/>
        </p:nvSpPr>
        <p:spPr>
          <a:xfrm>
            <a:off x="2676525" y="2810946"/>
            <a:ext cx="1304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-Year-old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C64297-A2FD-674E-AC8A-BA03CC02E5C8}"/>
              </a:ext>
            </a:extLst>
          </p:cNvPr>
          <p:cNvSpPr txBox="1"/>
          <p:nvPr/>
        </p:nvSpPr>
        <p:spPr>
          <a:xfrm>
            <a:off x="4210050" y="2810946"/>
            <a:ext cx="1304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-Year-old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01671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69842" cy="1143000"/>
          </a:xfrm>
        </p:spPr>
        <p:txBody>
          <a:bodyPr>
            <a:normAutofit/>
          </a:bodyPr>
          <a:lstStyle/>
          <a:p>
            <a:r>
              <a:rPr lang="en-US" sz="3000" dirty="0"/>
              <a:t>Time and Compound Earnings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D23D9C-6DA4-4FEF-9EB4-C362A15FDA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788" y="1717254"/>
            <a:ext cx="7964424" cy="39390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06590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Saving and Investing</a:t>
            </a:r>
          </a:p>
        </p:txBody>
      </p:sp>
      <p:sp>
        <p:nvSpPr>
          <p:cNvPr id="11" name="Freeform 10"/>
          <p:cNvSpPr/>
          <p:nvPr/>
        </p:nvSpPr>
        <p:spPr>
          <a:xfrm>
            <a:off x="2099653" y="1516043"/>
            <a:ext cx="5049295" cy="855743"/>
          </a:xfrm>
          <a:custGeom>
            <a:avLst/>
            <a:gdLst>
              <a:gd name="connsiteX0" fmla="*/ 0 w 5506466"/>
              <a:gd name="connsiteY0" fmla="*/ 0 h 933222"/>
              <a:gd name="connsiteX1" fmla="*/ 5039855 w 5506466"/>
              <a:gd name="connsiteY1" fmla="*/ 0 h 933222"/>
              <a:gd name="connsiteX2" fmla="*/ 5506466 w 5506466"/>
              <a:gd name="connsiteY2" fmla="*/ 466611 h 933222"/>
              <a:gd name="connsiteX3" fmla="*/ 5039855 w 5506466"/>
              <a:gd name="connsiteY3" fmla="*/ 933222 h 933222"/>
              <a:gd name="connsiteX4" fmla="*/ 0 w 5506466"/>
              <a:gd name="connsiteY4" fmla="*/ 933222 h 933222"/>
              <a:gd name="connsiteX5" fmla="*/ 0 w 5506466"/>
              <a:gd name="connsiteY5" fmla="*/ 0 h 933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06466" h="933222">
                <a:moveTo>
                  <a:pt x="5506466" y="933221"/>
                </a:moveTo>
                <a:lnTo>
                  <a:pt x="466611" y="933221"/>
                </a:lnTo>
                <a:lnTo>
                  <a:pt x="0" y="466611"/>
                </a:lnTo>
                <a:lnTo>
                  <a:pt x="466611" y="1"/>
                </a:lnTo>
                <a:lnTo>
                  <a:pt x="5506466" y="1"/>
                </a:lnTo>
                <a:lnTo>
                  <a:pt x="5506466" y="933221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4830" tIns="163831" rIns="305816" bIns="163830" numCol="1" spcCol="1270" anchor="ctr" anchorCtr="0">
            <a:noAutofit/>
          </a:bodyPr>
          <a:lstStyle/>
          <a:p>
            <a:pPr lvl="0"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>
                <a:latin typeface="Arial" panose="020B0604020202020204" pitchFamily="34" charset="0"/>
                <a:cs typeface="Arial" panose="020B0604020202020204" pitchFamily="34" charset="0"/>
              </a:rPr>
              <a:t>Time Frame</a:t>
            </a:r>
          </a:p>
        </p:txBody>
      </p:sp>
      <p:sp>
        <p:nvSpPr>
          <p:cNvPr id="13" name="Oval 12"/>
          <p:cNvSpPr/>
          <p:nvPr/>
        </p:nvSpPr>
        <p:spPr>
          <a:xfrm>
            <a:off x="1671783" y="1516044"/>
            <a:ext cx="855742" cy="85574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 13"/>
          <p:cNvSpPr/>
          <p:nvPr/>
        </p:nvSpPr>
        <p:spPr>
          <a:xfrm>
            <a:off x="2099654" y="2627231"/>
            <a:ext cx="5049295" cy="855742"/>
          </a:xfrm>
          <a:custGeom>
            <a:avLst/>
            <a:gdLst>
              <a:gd name="connsiteX0" fmla="*/ 0 w 5506466"/>
              <a:gd name="connsiteY0" fmla="*/ 0 h 933222"/>
              <a:gd name="connsiteX1" fmla="*/ 5039855 w 5506466"/>
              <a:gd name="connsiteY1" fmla="*/ 0 h 933222"/>
              <a:gd name="connsiteX2" fmla="*/ 5506466 w 5506466"/>
              <a:gd name="connsiteY2" fmla="*/ 466611 h 933222"/>
              <a:gd name="connsiteX3" fmla="*/ 5039855 w 5506466"/>
              <a:gd name="connsiteY3" fmla="*/ 933222 h 933222"/>
              <a:gd name="connsiteX4" fmla="*/ 0 w 5506466"/>
              <a:gd name="connsiteY4" fmla="*/ 933222 h 933222"/>
              <a:gd name="connsiteX5" fmla="*/ 0 w 5506466"/>
              <a:gd name="connsiteY5" fmla="*/ 0 h 933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06466" h="933222">
                <a:moveTo>
                  <a:pt x="5506466" y="933221"/>
                </a:moveTo>
                <a:lnTo>
                  <a:pt x="466611" y="933221"/>
                </a:lnTo>
                <a:lnTo>
                  <a:pt x="0" y="466611"/>
                </a:lnTo>
                <a:lnTo>
                  <a:pt x="466611" y="1"/>
                </a:lnTo>
                <a:lnTo>
                  <a:pt x="5506466" y="1"/>
                </a:lnTo>
                <a:lnTo>
                  <a:pt x="5506466" y="933221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4830" tIns="163831" rIns="305816" bIns="163830" numCol="1" spcCol="1270" anchor="ctr" anchorCtr="0">
            <a:noAutofit/>
          </a:bodyPr>
          <a:lstStyle/>
          <a:p>
            <a:pPr lvl="0"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</a:p>
        </p:txBody>
      </p:sp>
      <p:sp>
        <p:nvSpPr>
          <p:cNvPr id="15" name="Oval 14"/>
          <p:cNvSpPr/>
          <p:nvPr/>
        </p:nvSpPr>
        <p:spPr>
          <a:xfrm>
            <a:off x="1671783" y="2627232"/>
            <a:ext cx="855742" cy="855741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/>
          <p:cNvSpPr/>
          <p:nvPr/>
        </p:nvSpPr>
        <p:spPr>
          <a:xfrm>
            <a:off x="2099654" y="3738419"/>
            <a:ext cx="5049295" cy="855742"/>
          </a:xfrm>
          <a:custGeom>
            <a:avLst/>
            <a:gdLst>
              <a:gd name="connsiteX0" fmla="*/ 0 w 5506466"/>
              <a:gd name="connsiteY0" fmla="*/ 0 h 933222"/>
              <a:gd name="connsiteX1" fmla="*/ 5039855 w 5506466"/>
              <a:gd name="connsiteY1" fmla="*/ 0 h 933222"/>
              <a:gd name="connsiteX2" fmla="*/ 5506466 w 5506466"/>
              <a:gd name="connsiteY2" fmla="*/ 466611 h 933222"/>
              <a:gd name="connsiteX3" fmla="*/ 5039855 w 5506466"/>
              <a:gd name="connsiteY3" fmla="*/ 933222 h 933222"/>
              <a:gd name="connsiteX4" fmla="*/ 0 w 5506466"/>
              <a:gd name="connsiteY4" fmla="*/ 933222 h 933222"/>
              <a:gd name="connsiteX5" fmla="*/ 0 w 5506466"/>
              <a:gd name="connsiteY5" fmla="*/ 0 h 933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06466" h="933222">
                <a:moveTo>
                  <a:pt x="5506466" y="933221"/>
                </a:moveTo>
                <a:lnTo>
                  <a:pt x="466611" y="933221"/>
                </a:lnTo>
                <a:lnTo>
                  <a:pt x="0" y="466611"/>
                </a:lnTo>
                <a:lnTo>
                  <a:pt x="466611" y="1"/>
                </a:lnTo>
                <a:lnTo>
                  <a:pt x="5506466" y="1"/>
                </a:lnTo>
                <a:lnTo>
                  <a:pt x="5506466" y="933221"/>
                </a:lnTo>
                <a:close/>
              </a:path>
            </a:pathLst>
          </a:custGeom>
          <a:solidFill>
            <a:schemeClr val="accent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4830" tIns="163831" rIns="305816" bIns="163830" numCol="1" spcCol="1270" anchor="ctr" anchorCtr="0">
            <a:noAutofit/>
          </a:bodyPr>
          <a:lstStyle/>
          <a:p>
            <a:pPr lvl="0"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>
                <a:latin typeface="Arial" panose="020B0604020202020204" pitchFamily="34" charset="0"/>
                <a:cs typeface="Arial" panose="020B0604020202020204" pitchFamily="34" charset="0"/>
              </a:rPr>
              <a:t>Taxes and Inflation</a:t>
            </a:r>
          </a:p>
        </p:txBody>
      </p:sp>
      <p:sp>
        <p:nvSpPr>
          <p:cNvPr id="17" name="Oval 16"/>
          <p:cNvSpPr/>
          <p:nvPr/>
        </p:nvSpPr>
        <p:spPr>
          <a:xfrm>
            <a:off x="1671783" y="3738420"/>
            <a:ext cx="855742" cy="855741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reeform 17"/>
          <p:cNvSpPr/>
          <p:nvPr/>
        </p:nvSpPr>
        <p:spPr>
          <a:xfrm>
            <a:off x="2099654" y="4849607"/>
            <a:ext cx="5049295" cy="855742"/>
          </a:xfrm>
          <a:custGeom>
            <a:avLst/>
            <a:gdLst>
              <a:gd name="connsiteX0" fmla="*/ 0 w 5506466"/>
              <a:gd name="connsiteY0" fmla="*/ 0 h 933222"/>
              <a:gd name="connsiteX1" fmla="*/ 5039855 w 5506466"/>
              <a:gd name="connsiteY1" fmla="*/ 0 h 933222"/>
              <a:gd name="connsiteX2" fmla="*/ 5506466 w 5506466"/>
              <a:gd name="connsiteY2" fmla="*/ 466611 h 933222"/>
              <a:gd name="connsiteX3" fmla="*/ 5039855 w 5506466"/>
              <a:gd name="connsiteY3" fmla="*/ 933222 h 933222"/>
              <a:gd name="connsiteX4" fmla="*/ 0 w 5506466"/>
              <a:gd name="connsiteY4" fmla="*/ 933222 h 933222"/>
              <a:gd name="connsiteX5" fmla="*/ 0 w 5506466"/>
              <a:gd name="connsiteY5" fmla="*/ 0 h 933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06466" h="933222">
                <a:moveTo>
                  <a:pt x="5506466" y="933221"/>
                </a:moveTo>
                <a:lnTo>
                  <a:pt x="466611" y="933221"/>
                </a:lnTo>
                <a:lnTo>
                  <a:pt x="0" y="466611"/>
                </a:lnTo>
                <a:lnTo>
                  <a:pt x="466611" y="1"/>
                </a:lnTo>
                <a:lnTo>
                  <a:pt x="5506466" y="1"/>
                </a:lnTo>
                <a:lnTo>
                  <a:pt x="5506466" y="933221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4830" tIns="163831" rIns="305816" bIns="163830" numCol="1" spcCol="1270" anchor="ctr" anchorCtr="0">
            <a:noAutofit/>
          </a:bodyPr>
          <a:lstStyle/>
          <a:p>
            <a:pPr lvl="0" algn="ctr" defTabSz="1911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 kern="1200" dirty="0">
                <a:latin typeface="Arial" panose="020B0604020202020204" pitchFamily="34" charset="0"/>
                <a:cs typeface="Arial" panose="020B0604020202020204" pitchFamily="34" charset="0"/>
              </a:rPr>
              <a:t>Compounding</a:t>
            </a:r>
          </a:p>
        </p:txBody>
      </p:sp>
      <p:sp>
        <p:nvSpPr>
          <p:cNvPr id="19" name="Oval 18"/>
          <p:cNvSpPr/>
          <p:nvPr/>
        </p:nvSpPr>
        <p:spPr>
          <a:xfrm>
            <a:off x="1671783" y="4849608"/>
            <a:ext cx="855742" cy="85574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122" name="Picture 2" descr="G:\Projects\USAF\Training\FTAC_PPT\Assets\55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5489" y="1683850"/>
            <a:ext cx="499091" cy="49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Projects\USAF\Training\FTAC_PPT\Assets\55-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7389" y="2726899"/>
            <a:ext cx="567238" cy="56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:\Projects\USAF\Training\FTAC_PPT\Assets\55-0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7389" y="3886166"/>
            <a:ext cx="567238" cy="56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G:\Projects\USAF\Training\FTAC_PPT\Assets\55-0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7478" y="5022052"/>
            <a:ext cx="486622" cy="48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63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6" grpId="0" animBg="1"/>
      <p:bldP spid="1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Investment Options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type="body" sz="quarter" idx="10"/>
          </p:nvPr>
        </p:nvSpPr>
        <p:spPr>
          <a:xfrm>
            <a:off x="4313857" y="2223103"/>
            <a:ext cx="4830143" cy="2535937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Personal investment accounts</a:t>
            </a:r>
          </a:p>
          <a:p>
            <a:pPr>
              <a:lnSpc>
                <a:spcPct val="150000"/>
              </a:lnSpc>
            </a:pPr>
            <a:r>
              <a:rPr lang="en-US" dirty="0"/>
              <a:t>Thrift Savings Plan (TSP) accounts</a:t>
            </a:r>
          </a:p>
          <a:p>
            <a:pPr>
              <a:lnSpc>
                <a:spcPct val="150000"/>
              </a:lnSpc>
            </a:pPr>
            <a:r>
              <a:rPr lang="en-US" dirty="0"/>
              <a:t>401(k) accounts</a:t>
            </a:r>
          </a:p>
          <a:p>
            <a:pPr>
              <a:lnSpc>
                <a:spcPct val="150000"/>
              </a:lnSpc>
            </a:pPr>
            <a:r>
              <a:rPr lang="en-US" dirty="0"/>
              <a:t>Individual retirement accounts (IRA)</a:t>
            </a:r>
          </a:p>
          <a:p>
            <a:pPr>
              <a:lnSpc>
                <a:spcPct val="150000"/>
              </a:lnSpc>
            </a:pPr>
            <a:r>
              <a:rPr lang="en-US" dirty="0"/>
              <a:t>Others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24205"/>
            <a:ext cx="4322619" cy="59658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932757"/>
            <a:ext cx="2731908" cy="27325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79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74638"/>
            <a:ext cx="8229600" cy="1143000"/>
          </a:xfrm>
        </p:spPr>
        <p:txBody>
          <a:bodyPr/>
          <a:lstStyle/>
          <a:p>
            <a:r>
              <a:rPr lang="en-US" dirty="0"/>
              <a:t>Techniques of Saving and Investing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466514" y="2423511"/>
            <a:ext cx="5376256" cy="90488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317346" y="2423511"/>
            <a:ext cx="78144" cy="904880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323414" y="2421613"/>
            <a:ext cx="993324" cy="9048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466514" y="3449325"/>
            <a:ext cx="5376256" cy="90488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317346" y="3449325"/>
            <a:ext cx="78144" cy="904880"/>
          </a:xfrm>
          <a:prstGeom prst="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323414" y="3447427"/>
            <a:ext cx="993324" cy="9048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569050" y="2645917"/>
            <a:ext cx="404578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Pay yourself first.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7369" y="2740267"/>
            <a:ext cx="188976" cy="2743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2899" y="3747589"/>
            <a:ext cx="188976" cy="2743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298" y="4354205"/>
            <a:ext cx="188976" cy="27432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682EFD5-33B6-4E82-85A0-D0160F0671F7}"/>
              </a:ext>
            </a:extLst>
          </p:cNvPr>
          <p:cNvSpPr txBox="1"/>
          <p:nvPr/>
        </p:nvSpPr>
        <p:spPr>
          <a:xfrm>
            <a:off x="2569050" y="3646222"/>
            <a:ext cx="510347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Make regular, steady investments.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4772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3" grpId="0"/>
      <p:bldP spid="2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If I Had Half a Million Dollars 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445" y="1115484"/>
            <a:ext cx="7078255" cy="47244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306026">
            <a:off x="4106272" y="2035033"/>
            <a:ext cx="99060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latin typeface="Bradley Hand ITC" panose="03070402050302030203" pitchFamily="66" charset="0"/>
              </a:rPr>
              <a:t>Bread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Bradley Hand ITC" panose="03070402050302030203" pitchFamily="66" charset="0"/>
              </a:rPr>
              <a:t>Milk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Bradley Hand ITC" panose="03070402050302030203" pitchFamily="66" charset="0"/>
              </a:rPr>
              <a:t>Pepper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Bradley Hand ITC" panose="03070402050302030203" pitchFamily="66" charset="0"/>
              </a:rPr>
              <a:t>Cereal</a:t>
            </a:r>
          </a:p>
        </p:txBody>
      </p:sp>
      <p:sp>
        <p:nvSpPr>
          <p:cNvPr id="8" name="TextBox 7"/>
          <p:cNvSpPr txBox="1"/>
          <p:nvPr/>
        </p:nvSpPr>
        <p:spPr>
          <a:xfrm rot="600000">
            <a:off x="5044343" y="2969001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latin typeface="Bradley Hand ITC" panose="03070402050302030203" pitchFamily="66" charset="0"/>
              </a:rPr>
              <a:t>Invest!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39854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Help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4009889" y="2115210"/>
            <a:ext cx="5032511" cy="4120179"/>
          </a:xfrm>
        </p:spPr>
        <p:txBody>
          <a:bodyPr>
            <a:normAutofit/>
          </a:bodyPr>
          <a:lstStyle/>
          <a:p>
            <a:r>
              <a:rPr lang="en-US" b="0" dirty="0"/>
              <a:t>Airman and Family Readiness Center (A&amp;FRC) PFMs and financial educators</a:t>
            </a:r>
          </a:p>
          <a:p>
            <a:r>
              <a:rPr lang="en-US" b="0" dirty="0"/>
              <a:t>Air Force Aid Society</a:t>
            </a:r>
          </a:p>
          <a:p>
            <a:r>
              <a:rPr lang="en-US" dirty="0"/>
              <a:t>Military OneSource</a:t>
            </a:r>
          </a:p>
          <a:p>
            <a:r>
              <a:rPr lang="en-US" b="0" dirty="0"/>
              <a:t>Online resources listed in handout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29604">
            <a:off x="320982" y="1703633"/>
            <a:ext cx="3252877" cy="39820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086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000"/>
                    </a14:imgEffect>
                    <a14:imgEffect>
                      <a14:saturation sa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37152"/>
            <a:ext cx="9144000" cy="2292096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b="1" dirty="0"/>
              <a:t>MODULE THREE: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5367334"/>
            <a:ext cx="6248400" cy="652463"/>
          </a:xfrm>
        </p:spPr>
        <p:txBody>
          <a:bodyPr>
            <a:noAutofit/>
          </a:bodyPr>
          <a:lstStyle/>
          <a:p>
            <a:r>
              <a:rPr lang="en-US" sz="4000" b="1" dirty="0"/>
              <a:t>SMART SPENDING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86027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9A7DC5D-7BCA-4A74-9C16-32214869B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 and Debt Management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67152">
            <a:off x="2666896" y="2970445"/>
            <a:ext cx="2379057" cy="23796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4265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79638" y="88900"/>
            <a:ext cx="8229600" cy="1143000"/>
          </a:xfrm>
        </p:spPr>
        <p:txBody>
          <a:bodyPr>
            <a:normAutofit/>
          </a:bodyPr>
          <a:lstStyle/>
          <a:p>
            <a:r>
              <a:rPr lang="en-US" sz="2500" dirty="0"/>
              <a:t>What’s In Your Future?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2640"/>
            <a:ext cx="9144000" cy="1002792"/>
          </a:xfrm>
          <a:prstGeom prst="rect">
            <a:avLst/>
          </a:prstGeom>
        </p:spPr>
      </p:pic>
      <p:pic>
        <p:nvPicPr>
          <p:cNvPr id="1026" name="Picture 2" descr="G:\Projects\USAF\Training\FTAC_PPT\Assets\6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3271" y="1258876"/>
            <a:ext cx="7957458" cy="445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82309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0" y="274638"/>
            <a:ext cx="8229600" cy="1143000"/>
          </a:xfrm>
        </p:spPr>
        <p:txBody>
          <a:bodyPr/>
          <a:lstStyle/>
          <a:p>
            <a:r>
              <a:rPr lang="en-US" dirty="0"/>
              <a:t>The Impact of Credit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0261" y="1624837"/>
            <a:ext cx="3454155" cy="3728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106"/>
          <a:stretch/>
        </p:blipFill>
        <p:spPr>
          <a:xfrm>
            <a:off x="969584" y="1624836"/>
            <a:ext cx="3474317" cy="37287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612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946012" y="2012430"/>
            <a:ext cx="3160782" cy="316078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What’s the Worst that Can Happen?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09651" y="2883829"/>
            <a:ext cx="347056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3"/>
              </a:buBlip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What are possible consequences of unwise use of credit?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464" y="2211317"/>
            <a:ext cx="2637053" cy="26376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995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and Using Credit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8344" y="1859057"/>
            <a:ext cx="3403600" cy="37258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544" y="1845730"/>
            <a:ext cx="3390900" cy="37525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0110" y="1332968"/>
            <a:ext cx="370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Knowledge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62506" y="1332968"/>
            <a:ext cx="3069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Behavior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101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0E873-C988-4661-A031-F26B3A088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Qualifying for Credit</a:t>
            </a:r>
          </a:p>
        </p:txBody>
      </p:sp>
      <p:sp>
        <p:nvSpPr>
          <p:cNvPr id="26" name="Slide Number Placeholder 2"/>
          <p:cNvSpPr txBox="1">
            <a:spLocks/>
          </p:cNvSpPr>
          <p:nvPr/>
        </p:nvSpPr>
        <p:spPr>
          <a:xfrm>
            <a:off x="7010400" y="65341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826F13-3893-43E8-9E6D-824E44725CE6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31" name="Slide Number Placeholder 2"/>
          <p:cNvSpPr txBox="1">
            <a:spLocks/>
          </p:cNvSpPr>
          <p:nvPr/>
        </p:nvSpPr>
        <p:spPr>
          <a:xfrm>
            <a:off x="7010400" y="65341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826F13-3893-43E8-9E6D-824E44725CE6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799"/>
            <a:ext cx="9144000" cy="5070475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506951" y="5029200"/>
            <a:ext cx="4648200" cy="13716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22921"/>
            <a:ext cx="9155151" cy="405878"/>
          </a:xfrm>
          <a:prstGeom prst="rect">
            <a:avLst/>
          </a:prstGeom>
        </p:spPr>
      </p:pic>
      <p:sp>
        <p:nvSpPr>
          <p:cNvPr id="35" name="Text Placeholder 3"/>
          <p:cNvSpPr txBox="1">
            <a:spLocks/>
          </p:cNvSpPr>
          <p:nvPr/>
        </p:nvSpPr>
        <p:spPr>
          <a:xfrm>
            <a:off x="4848119" y="5449986"/>
            <a:ext cx="3030682" cy="10150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Collateral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495800" y="3505200"/>
            <a:ext cx="4648200" cy="13716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 Placeholder 3"/>
          <p:cNvSpPr txBox="1">
            <a:spLocks/>
          </p:cNvSpPr>
          <p:nvPr/>
        </p:nvSpPr>
        <p:spPr>
          <a:xfrm>
            <a:off x="4836968" y="3886200"/>
            <a:ext cx="3602182" cy="609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Capacity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495800" y="1981200"/>
            <a:ext cx="4648200" cy="13716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 Placeholder 3"/>
          <p:cNvSpPr txBox="1">
            <a:spLocks/>
          </p:cNvSpPr>
          <p:nvPr/>
        </p:nvSpPr>
        <p:spPr>
          <a:xfrm>
            <a:off x="4836968" y="2390775"/>
            <a:ext cx="3602182" cy="10541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Character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067172" y="1981200"/>
            <a:ext cx="390525" cy="13716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067172" y="3505200"/>
            <a:ext cx="390525" cy="13716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4067172" y="5030786"/>
            <a:ext cx="390525" cy="1371600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157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8" grpId="0"/>
      <p:bldP spid="4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41" y="274638"/>
            <a:ext cx="8229600" cy="1143000"/>
          </a:xfrm>
        </p:spPr>
        <p:txBody>
          <a:bodyPr/>
          <a:lstStyle/>
          <a:p>
            <a:r>
              <a:rPr lang="en-US" dirty="0"/>
              <a:t>Establishing Credit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2640"/>
            <a:ext cx="9144000" cy="1002792"/>
          </a:xfrm>
          <a:prstGeom prst="rect">
            <a:avLst/>
          </a:prstGeom>
        </p:spPr>
      </p:pic>
      <p:graphicFrame>
        <p:nvGraphicFramePr>
          <p:cNvPr id="3" name="Diagram 2"/>
          <p:cNvGraphicFramePr/>
          <p:nvPr/>
        </p:nvGraphicFramePr>
        <p:xfrm>
          <a:off x="1524000" y="143933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43817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6BA0A75-B57F-4B86-94B8-5512E62495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06BA0A75-B57F-4B86-94B8-5512E62495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82AA5A0-C44F-4A62-9F6F-0BA36DD278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782AA5A0-C44F-4A62-9F6F-0BA36DD278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A84CFD6-ADB2-46E8-8CD9-DBAA027D7F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CA84CFD6-ADB2-46E8-8CD9-DBAA027D7F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361B1B0-F423-47A5-B7F1-59950DF7F0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graphicEl>
                                              <a:dgm id="{F361B1B0-F423-47A5-B7F1-59950DF7F0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F31342A-C64F-4D74-9427-5D9D432F9F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9F31342A-C64F-4D74-9427-5D9D432F9F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034436B-563F-4E6E-BAB0-BD989E18A0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graphicEl>
                                              <a:dgm id="{4034436B-563F-4E6E-BAB0-BD989E18A0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1CDDA0A-0E15-41DC-BDFF-5C6C613970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D1CDDA0A-0E15-41DC-BDFF-5C6C613970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274638"/>
            <a:ext cx="8229600" cy="1143000"/>
          </a:xfrm>
        </p:spPr>
        <p:txBody>
          <a:bodyPr/>
          <a:lstStyle/>
          <a:p>
            <a:r>
              <a:rPr lang="en-US" dirty="0"/>
              <a:t>Wise and Unwise Uses of Credit</a:t>
            </a:r>
          </a:p>
        </p:txBody>
      </p:sp>
      <p:graphicFrame>
        <p:nvGraphicFramePr>
          <p:cNvPr id="3" name="Diagram 2"/>
          <p:cNvGraphicFramePr/>
          <p:nvPr/>
        </p:nvGraphicFramePr>
        <p:xfrm>
          <a:off x="80442" y="1417109"/>
          <a:ext cx="89535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61369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ED41160-C537-4B8E-A8DF-A2CE621085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graphicEl>
                                              <a:dgm id="{3ED41160-C537-4B8E-A8DF-A2CE621085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graphicEl>
                                              <a:dgm id="{3ED41160-C537-4B8E-A8DF-A2CE621085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93A61E5-BB79-4229-8791-DF5D3A576F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graphicEl>
                                              <a:dgm id="{393A61E5-BB79-4229-8791-DF5D3A576F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graphicEl>
                                              <a:dgm id="{393A61E5-BB79-4229-8791-DF5D3A576F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7EBA0CE-7840-4299-A56A-2DF4E89E80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>
                                            <p:graphicEl>
                                              <a:dgm id="{97EBA0CE-7840-4299-A56A-2DF4E89E80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graphicEl>
                                              <a:dgm id="{97EBA0CE-7840-4299-A56A-2DF4E89E80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31CF9D5-F21C-4DFE-AF31-D1A671317E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graphicEl>
                                              <a:dgm id="{A31CF9D5-F21C-4DFE-AF31-D1A671317E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graphicEl>
                                              <a:dgm id="{A31CF9D5-F21C-4DFE-AF31-D1A671317E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5A09B28-4C1A-44E6-90A6-FA549C49A2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graphicEl>
                                              <a:dgm id="{15A09B28-4C1A-44E6-90A6-FA549C49A2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graphicEl>
                                              <a:dgm id="{15A09B28-4C1A-44E6-90A6-FA549C49A2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4BBB862-DCF3-468B-81B1-613B6DEFCF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">
                                            <p:graphicEl>
                                              <a:dgm id="{D4BBB862-DCF3-468B-81B1-613B6DEFCF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">
                                            <p:graphicEl>
                                              <a:dgm id="{D4BBB862-DCF3-468B-81B1-613B6DEFCF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8316BA3-0304-429A-96A6-A2A657422E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>
                                            <p:graphicEl>
                                              <a:dgm id="{18316BA3-0304-429A-96A6-A2A657422E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>
                                            <p:graphicEl>
                                              <a:dgm id="{18316BA3-0304-429A-96A6-A2A657422E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11FB346-6FC5-4F90-96F2-5BE87B5A1B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">
                                            <p:graphicEl>
                                              <a:dgm id="{111FB346-6FC5-4F90-96F2-5BE87B5A1B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">
                                            <p:graphicEl>
                                              <a:dgm id="{111FB346-6FC5-4F90-96F2-5BE87B5A1B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218EACD-9A04-46B4-88AE-B4782F9851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>
                                            <p:graphicEl>
                                              <a:dgm id="{8218EACD-9A04-46B4-88AE-B4782F9851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>
                                            <p:graphicEl>
                                              <a:dgm id="{8218EACD-9A04-46B4-88AE-B4782F9851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E687B22-AEB0-4FF5-8378-6B556CA888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">
                                            <p:graphicEl>
                                              <a:dgm id="{DE687B22-AEB0-4FF5-8378-6B556CA888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">
                                            <p:graphicEl>
                                              <a:dgm id="{DE687B22-AEB0-4FF5-8378-6B556CA888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7F98A3C-56CE-4D89-B12E-D5D9EC97E1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">
                                            <p:graphicEl>
                                              <a:dgm id="{07F98A3C-56CE-4D89-B12E-D5D9EC97E1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">
                                            <p:graphicEl>
                                              <a:dgm id="{07F98A3C-56CE-4D89-B12E-D5D9EC97E1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BBEC54A-FAAD-43EA-8696-70FDF5F724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3">
                                            <p:graphicEl>
                                              <a:dgm id="{FBBEC54A-FAAD-43EA-8696-70FDF5F724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3">
                                            <p:graphicEl>
                                              <a:dgm id="{FBBEC54A-FAAD-43EA-8696-70FDF5F724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A636857-81AF-4263-93C6-46667D6466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3">
                                            <p:graphicEl>
                                              <a:dgm id="{3A636857-81AF-4263-93C6-46667D6466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3">
                                            <p:graphicEl>
                                              <a:dgm id="{3A636857-81AF-4263-93C6-46667D6466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B834D8B-89C1-4863-AF42-D6197A18E8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3">
                                            <p:graphicEl>
                                              <a:dgm id="{FB834D8B-89C1-4863-AF42-D6197A18E8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3">
                                            <p:graphicEl>
                                              <a:dgm id="{FB834D8B-89C1-4863-AF42-D6197A18E8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7AA1525-587C-4279-B27A-4C09003A14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3">
                                            <p:graphicEl>
                                              <a:dgm id="{D7AA1525-587C-4279-B27A-4C09003A14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3">
                                            <p:graphicEl>
                                              <a:dgm id="{D7AA1525-587C-4279-B27A-4C09003A14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6195F37-EEC1-4CFB-A6D0-7FE4F36064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3">
                                            <p:graphicEl>
                                              <a:dgm id="{46195F37-EEC1-4CFB-A6D0-7FE4F36064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3">
                                            <p:graphicEl>
                                              <a:dgm id="{46195F37-EEC1-4CFB-A6D0-7FE4F36064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E3CABD7-00D9-41AC-B77A-D9A32E313E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3">
                                            <p:graphicEl>
                                              <a:dgm id="{6E3CABD7-00D9-41AC-B77A-D9A32E313E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3">
                                            <p:graphicEl>
                                              <a:dgm id="{6E3CABD7-00D9-41AC-B77A-D9A32E313E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5EC2D39-B3AE-4294-8D72-EF39779F58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3">
                                            <p:graphicEl>
                                              <a:dgm id="{55EC2D39-B3AE-4294-8D72-EF39779F58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3">
                                            <p:graphicEl>
                                              <a:dgm id="{55EC2D39-B3AE-4294-8D72-EF39779F58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BC2E769-23B8-46BE-AB52-942CA9857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3">
                                            <p:graphicEl>
                                              <a:dgm id="{1BC2E769-23B8-46BE-AB52-942CA9857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3">
                                            <p:graphicEl>
                                              <a:dgm id="{1BC2E769-23B8-46BE-AB52-942CA9857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3199602-1075-4EE2-82C5-78F0138B0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3">
                                            <p:graphicEl>
                                              <a:dgm id="{C3199602-1075-4EE2-82C5-78F0138B0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3">
                                            <p:graphicEl>
                                              <a:dgm id="{C3199602-1075-4EE2-82C5-78F0138B0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6F80AC1-C310-41D6-9F9D-04E97442C9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3">
                                            <p:graphicEl>
                                              <a:dgm id="{A6F80AC1-C310-41D6-9F9D-04E97442C9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3">
                                            <p:graphicEl>
                                              <a:dgm id="{A6F80AC1-C310-41D6-9F9D-04E97442C9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DF62906-E50A-424F-8EA3-4FCE8E057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3">
                                            <p:graphicEl>
                                              <a:dgm id="{1DF62906-E50A-424F-8EA3-4FCE8E057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3">
                                            <p:graphicEl>
                                              <a:dgm id="{1DF62906-E50A-424F-8EA3-4FCE8E057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9" y="274638"/>
            <a:ext cx="8229600" cy="1143000"/>
          </a:xfrm>
        </p:spPr>
        <p:txBody>
          <a:bodyPr/>
          <a:lstStyle/>
          <a:p>
            <a:r>
              <a:rPr lang="en-US" dirty="0"/>
              <a:t>Credit Reports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45782" y="1974938"/>
            <a:ext cx="494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Identification and employment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525" y="2541378"/>
            <a:ext cx="6811326" cy="30198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36424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9" y="274638"/>
            <a:ext cx="8229600" cy="1143000"/>
          </a:xfrm>
        </p:spPr>
        <p:txBody>
          <a:bodyPr/>
          <a:lstStyle/>
          <a:p>
            <a:r>
              <a:rPr lang="en-US" dirty="0"/>
              <a:t>Credit Reports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258" y="1884363"/>
            <a:ext cx="6687483" cy="16671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258" y="4159250"/>
            <a:ext cx="6353175" cy="14862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228258" y="3697585"/>
            <a:ext cx="494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Inquiries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28258" y="1422698"/>
            <a:ext cx="494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Payment history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602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9" y="274638"/>
            <a:ext cx="8229600" cy="1143000"/>
          </a:xfrm>
        </p:spPr>
        <p:txBody>
          <a:bodyPr/>
          <a:lstStyle/>
          <a:p>
            <a:r>
              <a:rPr lang="en-US" dirty="0"/>
              <a:t>Credit Reports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4150" y="3623234"/>
            <a:ext cx="6216650" cy="18493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197100" y="1558923"/>
            <a:ext cx="4940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4"/>
              </a:buBlip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Public record information</a:t>
            </a:r>
          </a:p>
          <a:p>
            <a:pPr marL="342900" indent="-342900">
              <a:buBlip>
                <a:blip r:embed="rId4"/>
              </a:buBlip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4"/>
              </a:buBlip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Accurate negative information</a:t>
            </a:r>
          </a:p>
          <a:p>
            <a:pPr marL="342900" indent="-342900">
              <a:buBlip>
                <a:blip r:embed="rId4"/>
              </a:buBlip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4"/>
              </a:buBlip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Inaccurate information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234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9" y="274638"/>
            <a:ext cx="8229600" cy="1143000"/>
          </a:xfrm>
        </p:spPr>
        <p:txBody>
          <a:bodyPr/>
          <a:lstStyle/>
          <a:p>
            <a:r>
              <a:rPr lang="en-US" dirty="0"/>
              <a:t>Credit Reports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077" y="1436275"/>
            <a:ext cx="3780046" cy="1016001"/>
          </a:xfrm>
          <a:prstGeom prst="rect">
            <a:avLst/>
          </a:prstGeom>
        </p:spPr>
      </p:pic>
      <p:pic>
        <p:nvPicPr>
          <p:cNvPr id="1026" name="Picture 2" descr="Image result for Transunion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2397" y="2486146"/>
            <a:ext cx="5206959" cy="113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Transunion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2923" y="3540703"/>
            <a:ext cx="3810000" cy="116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05627" y="5176559"/>
            <a:ext cx="6332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www.annualcreditreport.com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or your A&amp;FRC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073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616700" y="5575300"/>
            <a:ext cx="2057400" cy="1141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94A682-41D5-4E91-BCAC-F52E928F5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Readiness Touchpoints</a:t>
            </a:r>
          </a:p>
        </p:txBody>
      </p:sp>
      <p:sp>
        <p:nvSpPr>
          <p:cNvPr id="5" name="Slide Number Placeholder 2"/>
          <p:cNvSpPr txBox="1">
            <a:spLocks/>
          </p:cNvSpPr>
          <p:nvPr/>
        </p:nvSpPr>
        <p:spPr>
          <a:xfrm>
            <a:off x="7010400" y="65341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826F13-3893-43E8-9E6D-824E44725CE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F3D7B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3D7B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7178"/>
            <a:ext cx="9144000" cy="57447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71870" y="1624378"/>
            <a:ext cx="7410894" cy="4648831"/>
          </a:xfrm>
          <a:prstGeom prst="rect">
            <a:avLst/>
          </a:prstGeom>
          <a:solidFill>
            <a:schemeClr val="accent2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71870" y="2552119"/>
            <a:ext cx="7410894" cy="2448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79928" y="1793612"/>
            <a:ext cx="7410894" cy="4132790"/>
          </a:xfrm>
          <a:prstGeom prst="rect">
            <a:avLst/>
          </a:prstGeom>
          <a:solidFill>
            <a:schemeClr val="bg1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08551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0452"/>
            <a:ext cx="9144000" cy="43494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 Scores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546537" y="2097740"/>
            <a:ext cx="5006788" cy="3360085"/>
          </a:xfrm>
        </p:spPr>
        <p:txBody>
          <a:bodyPr/>
          <a:lstStyle/>
          <a:p>
            <a:r>
              <a:rPr lang="en-US" sz="3000" dirty="0">
                <a:solidFill>
                  <a:schemeClr val="accent6"/>
                </a:solidFill>
              </a:rPr>
              <a:t>750 and higher: Excellent</a:t>
            </a:r>
          </a:p>
          <a:p>
            <a:r>
              <a:rPr lang="en-US" sz="3000" dirty="0">
                <a:solidFill>
                  <a:srgbClr val="5D810D"/>
                </a:solidFill>
              </a:rPr>
              <a:t>700–749: Very good</a:t>
            </a:r>
          </a:p>
          <a:p>
            <a:r>
              <a:rPr lang="en-US" sz="3000" dirty="0">
                <a:solidFill>
                  <a:srgbClr val="CC9900"/>
                </a:solidFill>
              </a:rPr>
              <a:t>650–699: Good</a:t>
            </a:r>
          </a:p>
          <a:p>
            <a:r>
              <a:rPr lang="en-US" sz="3000" dirty="0">
                <a:solidFill>
                  <a:srgbClr val="FC4600"/>
                </a:solidFill>
              </a:rPr>
              <a:t>600–649: Fair</a:t>
            </a:r>
          </a:p>
          <a:p>
            <a:r>
              <a:rPr lang="en-US" sz="3000" dirty="0">
                <a:solidFill>
                  <a:srgbClr val="FF0000"/>
                </a:solidFill>
              </a:rPr>
              <a:t>599 and below: Poor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513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Cost of Credit</a:t>
            </a:r>
          </a:p>
        </p:txBody>
      </p:sp>
      <p:sp>
        <p:nvSpPr>
          <p:cNvPr id="9" name="Rectangle 8"/>
          <p:cNvSpPr/>
          <p:nvPr/>
        </p:nvSpPr>
        <p:spPr>
          <a:xfrm>
            <a:off x="3454478" y="1651284"/>
            <a:ext cx="3695007" cy="90488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305310" y="1651284"/>
            <a:ext cx="78144" cy="904880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096817" y="1649386"/>
            <a:ext cx="1207885" cy="9048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455694" y="4726283"/>
            <a:ext cx="3695007" cy="90488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455086" y="3707103"/>
            <a:ext cx="3695007" cy="90488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454478" y="2677098"/>
            <a:ext cx="3695007" cy="90488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3305310" y="2677098"/>
            <a:ext cx="78144" cy="904880"/>
          </a:xfrm>
          <a:prstGeom prst="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096817" y="2675200"/>
            <a:ext cx="1207885" cy="9048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305918" y="3707103"/>
            <a:ext cx="78144" cy="90488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097425" y="3705205"/>
            <a:ext cx="1207885" cy="9048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306526" y="4726283"/>
            <a:ext cx="78144" cy="904880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098033" y="4724385"/>
            <a:ext cx="1207885" cy="9048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557014" y="1863299"/>
            <a:ext cx="4045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Borrower’s credit worthiness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585105" y="2929483"/>
            <a:ext cx="4045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lender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585105" y="3957590"/>
            <a:ext cx="4045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amount borrowed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585105" y="4976770"/>
            <a:ext cx="40457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repayment period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2149610" y="1676182"/>
            <a:ext cx="1080585" cy="836047"/>
          </a:xfrm>
          <a:prstGeom prst="roundRect">
            <a:avLst>
              <a:gd name="adj" fmla="val 10000"/>
            </a:avLst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6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9" name="Rounded Rectangle 48"/>
          <p:cNvSpPr/>
          <p:nvPr/>
        </p:nvSpPr>
        <p:spPr>
          <a:xfrm>
            <a:off x="2149611" y="2703894"/>
            <a:ext cx="1080585" cy="836047"/>
          </a:xfrm>
          <a:prstGeom prst="roundRect">
            <a:avLst>
              <a:gd name="adj" fmla="val 10000"/>
            </a:avLst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alpha val="90000"/>
              <a:hueOff val="8395"/>
              <a:satOff val="-373"/>
              <a:lumOff val="5032"/>
              <a:alphaOff val="-13333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1" name="Rounded Rectangle 50"/>
          <p:cNvSpPr/>
          <p:nvPr/>
        </p:nvSpPr>
        <p:spPr>
          <a:xfrm>
            <a:off x="2171867" y="3737489"/>
            <a:ext cx="1080585" cy="836047"/>
          </a:xfrm>
          <a:prstGeom prst="roundRect">
            <a:avLst>
              <a:gd name="adj" fmla="val 10000"/>
            </a:avLst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alpha val="90000"/>
              <a:hueOff val="16790"/>
              <a:satOff val="-745"/>
              <a:lumOff val="10064"/>
              <a:alphaOff val="-26667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3" name="Rounded Rectangle 52"/>
          <p:cNvSpPr/>
          <p:nvPr/>
        </p:nvSpPr>
        <p:spPr>
          <a:xfrm>
            <a:off x="2176018" y="4751181"/>
            <a:ext cx="1080585" cy="836047"/>
          </a:xfrm>
          <a:prstGeom prst="roundRect">
            <a:avLst>
              <a:gd name="adj" fmla="val 10000"/>
            </a:avLst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alpha val="90000"/>
              <a:hueOff val="25184"/>
              <a:satOff val="-1118"/>
              <a:lumOff val="15096"/>
              <a:alphaOff val="-4000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custDataLst>
      <p:tags r:id="rId1"/>
    </p:custDataLst>
    <p:extLst>
      <p:ext uri="{BB962C8B-B14F-4D97-AF65-F5344CB8AC3E}">
        <p14:creationId xmlns:p14="http://schemas.microsoft.com/office/powerpoint/2010/main" val="265336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41" grpId="0"/>
      <p:bldP spid="43" grpId="0"/>
      <p:bldP spid="4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Airmen must apply for Government Travel Charge Card (GTCC).</a:t>
            </a:r>
          </a:p>
          <a:p>
            <a:r>
              <a:rPr lang="en-US" dirty="0"/>
              <a:t>Type of card issued reflects credit rating.</a:t>
            </a:r>
          </a:p>
          <a:p>
            <a:r>
              <a:rPr lang="en-US" dirty="0"/>
              <a:t>GTCC is for official travel ONLY.</a:t>
            </a:r>
          </a:p>
          <a:p>
            <a:r>
              <a:rPr lang="en-US" dirty="0"/>
              <a:t>Discipline will follow for misuse of account.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Government Travel Charge Cards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523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Debt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81100" y="5329764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Too much of a good thing is not a good thing.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3406" y="1205669"/>
            <a:ext cx="4057188" cy="40571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732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0" y="274638"/>
            <a:ext cx="8229600" cy="1143000"/>
          </a:xfrm>
        </p:spPr>
        <p:txBody>
          <a:bodyPr/>
          <a:lstStyle/>
          <a:p>
            <a:r>
              <a:rPr lang="en-US" dirty="0"/>
              <a:t>Warning Signs of Credit Trouble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636217" y="1386830"/>
            <a:ext cx="4021061" cy="4369312"/>
            <a:chOff x="2870393" y="1578002"/>
            <a:chExt cx="3363142" cy="3654413"/>
          </a:xfrm>
        </p:grpSpPr>
        <p:sp>
          <p:nvSpPr>
            <p:cNvPr id="7" name="Oval 6"/>
            <p:cNvSpPr/>
            <p:nvPr/>
          </p:nvSpPr>
          <p:spPr>
            <a:xfrm>
              <a:off x="2978702" y="2071633"/>
              <a:ext cx="3160782" cy="31607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70393" y="1578002"/>
              <a:ext cx="3363142" cy="336394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3571309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04" y="274638"/>
            <a:ext cx="8229600" cy="1143000"/>
          </a:xfrm>
        </p:spPr>
        <p:txBody>
          <a:bodyPr/>
          <a:lstStyle/>
          <a:p>
            <a:r>
              <a:rPr lang="en-US" dirty="0"/>
              <a:t>Recovering from Excessive Debt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521236" y="1438276"/>
          <a:ext cx="810152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09208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59183D3-FA02-4733-8AD8-2C11700FE4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dgm id="{E59183D3-FA02-4733-8AD8-2C11700FE4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DE7CB7D-E21A-4758-91E9-940D72F6C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>
                                            <p:graphicEl>
                                              <a:dgm id="{8DE7CB7D-E21A-4758-91E9-940D72F6CA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0621EFC-FF57-4E80-AD11-8A6E931FA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>
                                            <p:graphicEl>
                                              <a:dgm id="{F0621EFC-FF57-4E80-AD11-8A6E931FAC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5F72155-73C9-4613-9705-0ECAE3864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">
                                            <p:graphicEl>
                                              <a:dgm id="{65F72155-73C9-4613-9705-0ECAE38643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7642506-A2CB-4899-BD83-A66C48C6CB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">
                                            <p:graphicEl>
                                              <a:dgm id="{97642506-A2CB-4899-BD83-A66C48C6CB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B4B32E0-DFFB-49CF-B976-CC03787960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4">
                                            <p:graphicEl>
                                              <a:dgm id="{4B4B32E0-DFFB-49CF-B976-CC03787960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1D744FB-24A6-4B1E-B82D-53C6DBFA72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4">
                                            <p:graphicEl>
                                              <a:dgm id="{01D744FB-24A6-4B1E-B82D-53C6DBFA72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B34B6C-F8C8-40DB-A0C8-11C804629D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4">
                                            <p:graphicEl>
                                              <a:dgm id="{6BB34B6C-F8C8-40DB-A0C8-11C804629D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1BEE642-8F85-4A03-B9F4-3929C7FECC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4">
                                            <p:graphicEl>
                                              <a:dgm id="{91BEE642-8F85-4A03-B9F4-3929C7FECC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6A320F7-6120-44D8-BC2A-1726A521DC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4">
                                            <p:graphicEl>
                                              <a:dgm id="{C6A320F7-6120-44D8-BC2A-1726A521DC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1840054-7B56-49AF-BD84-FAD9E3EFD5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4">
                                            <p:graphicEl>
                                              <a:dgm id="{81840054-7B56-49AF-BD84-FAD9E3EFD5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Loan Debt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1538" y="1452593"/>
            <a:ext cx="6480313" cy="43087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710627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Help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0"/>
          </p:nvPr>
        </p:nvSpPr>
        <p:spPr>
          <a:xfrm>
            <a:off x="4009889" y="2115210"/>
            <a:ext cx="5066378" cy="4120179"/>
          </a:xfrm>
        </p:spPr>
        <p:txBody>
          <a:bodyPr>
            <a:normAutofit/>
          </a:bodyPr>
          <a:lstStyle/>
          <a:p>
            <a:r>
              <a:rPr lang="en-US" dirty="0"/>
              <a:t>Airman &amp; Family Readiness Center (</a:t>
            </a:r>
            <a:r>
              <a:rPr lang="en-US" b="0" dirty="0"/>
              <a:t>A&amp;FRC) PFMs and financial educators</a:t>
            </a:r>
          </a:p>
          <a:p>
            <a:r>
              <a:rPr lang="en-US" b="0" dirty="0"/>
              <a:t>Base legal office</a:t>
            </a:r>
          </a:p>
          <a:p>
            <a:r>
              <a:rPr lang="en-US" b="0" dirty="0"/>
              <a:t>Military credit unions</a:t>
            </a:r>
          </a:p>
          <a:p>
            <a:r>
              <a:rPr lang="en-US" b="0" dirty="0"/>
              <a:t>Non-profit consumer counseling services</a:t>
            </a:r>
          </a:p>
          <a:p>
            <a:r>
              <a:rPr lang="en-US" b="0" dirty="0"/>
              <a:t>Consumer Financial Protection Bureau (CFPB) Office of Servicemember Affairs</a:t>
            </a:r>
          </a:p>
          <a:p>
            <a:r>
              <a:rPr lang="en-US" b="0" dirty="0"/>
              <a:t>Military OneSource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29604">
            <a:off x="320982" y="1703633"/>
            <a:ext cx="3252877" cy="39820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914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307"/>
          <a:stretch/>
        </p:blipFill>
        <p:spPr bwMode="auto">
          <a:xfrm>
            <a:off x="0" y="0"/>
            <a:ext cx="6790921" cy="660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9187" y="0"/>
            <a:ext cx="6514813" cy="685799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 rot="18890425">
            <a:off x="2239599" y="1470688"/>
            <a:ext cx="5613549" cy="3854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 rot="18890425">
            <a:off x="2060449" y="6022586"/>
            <a:ext cx="2631586" cy="3854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2552711" y="2819400"/>
            <a:ext cx="2743200" cy="2743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7677" y="2961130"/>
            <a:ext cx="2493269" cy="2459741"/>
          </a:xfrm>
          <a:prstGeom prst="rect">
            <a:avLst/>
          </a:prstGeom>
        </p:spPr>
      </p:pic>
      <p:sp>
        <p:nvSpPr>
          <p:cNvPr id="22" name="Title 29"/>
          <p:cNvSpPr>
            <a:spLocks noGrp="1"/>
          </p:cNvSpPr>
          <p:nvPr>
            <p:ph type="title"/>
          </p:nvPr>
        </p:nvSpPr>
        <p:spPr>
          <a:xfrm>
            <a:off x="4939446" y="1460115"/>
            <a:ext cx="4856205" cy="2383903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Financial Consumer </a:t>
            </a:r>
            <a:br>
              <a:rPr lang="en-US" dirty="0"/>
            </a:br>
            <a:r>
              <a:rPr lang="en-US" dirty="0"/>
              <a:t>Awareness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89320"/>
            <a:ext cx="9143999" cy="94488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6037" y="3087580"/>
            <a:ext cx="2229989" cy="2229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763852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2477" y="249238"/>
            <a:ext cx="8229600" cy="1143000"/>
          </a:xfrm>
        </p:spPr>
        <p:txBody>
          <a:bodyPr/>
          <a:lstStyle/>
          <a:p>
            <a:r>
              <a:rPr lang="en-US" dirty="0"/>
              <a:t>Military Consumer Awareness</a:t>
            </a:r>
          </a:p>
        </p:txBody>
      </p:sp>
      <p:sp>
        <p:nvSpPr>
          <p:cNvPr id="25" name="Content Placeholder 1"/>
          <p:cNvSpPr>
            <a:spLocks noGrp="1"/>
          </p:cNvSpPr>
          <p:nvPr>
            <p:ph type="body" sz="quarter" idx="10"/>
          </p:nvPr>
        </p:nvSpPr>
        <p:spPr>
          <a:xfrm>
            <a:off x="4267313" y="2801627"/>
            <a:ext cx="4714637" cy="1538880"/>
          </a:xfrm>
        </p:spPr>
        <p:txBody>
          <a:bodyPr/>
          <a:lstStyle/>
          <a:p>
            <a:r>
              <a:rPr lang="en-US" dirty="0"/>
              <a:t>Why are service members attractive targets for consumer predators?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56638" y="2139752"/>
            <a:ext cx="3160782" cy="3160782"/>
            <a:chOff x="3006306" y="2556441"/>
            <a:chExt cx="3160782" cy="3160782"/>
          </a:xfrm>
        </p:grpSpPr>
        <p:sp>
          <p:nvSpPr>
            <p:cNvPr id="7" name="Oval 6"/>
            <p:cNvSpPr/>
            <p:nvPr/>
          </p:nvSpPr>
          <p:spPr>
            <a:xfrm>
              <a:off x="3006306" y="2556441"/>
              <a:ext cx="3160782" cy="316078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4758" y="2755328"/>
              <a:ext cx="2637053" cy="263768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7658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Air Force Benefits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98347"/>
            <a:ext cx="6539345" cy="46617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1138661"/>
            <a:ext cx="4217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https://myairforcebenefits.altess.army.mil/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243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18332" y="1689152"/>
            <a:ext cx="4833475" cy="109771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937376" y="1689152"/>
            <a:ext cx="94797" cy="1097716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118332" y="4183080"/>
            <a:ext cx="4833475" cy="109771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118332" y="2933574"/>
            <a:ext cx="4833475" cy="109771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937376" y="2933574"/>
            <a:ext cx="94797" cy="1097716"/>
          </a:xfrm>
          <a:prstGeom prst="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938114" y="4183080"/>
            <a:ext cx="94797" cy="1097716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Misrepresentations, Scams, and Frauds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448934" y="1752204"/>
            <a:ext cx="1402877" cy="984624"/>
          </a:xfrm>
          <a:prstGeom prst="roundRect">
            <a:avLst>
              <a:gd name="adj" fmla="val 10000"/>
            </a:avLst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63500">
            <a:solidFill>
              <a:schemeClr val="accent6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Rounded Rectangle 25"/>
          <p:cNvSpPr/>
          <p:nvPr/>
        </p:nvSpPr>
        <p:spPr>
          <a:xfrm>
            <a:off x="1448933" y="2990120"/>
            <a:ext cx="1402877" cy="984624"/>
          </a:xfrm>
          <a:prstGeom prst="roundRect">
            <a:avLst>
              <a:gd name="adj" fmla="val 10000"/>
            </a:avLst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6350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alpha val="90000"/>
              <a:hueOff val="12592"/>
              <a:satOff val="-559"/>
              <a:lumOff val="7548"/>
              <a:alphaOff val="-2000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Rounded Rectangle 27"/>
          <p:cNvSpPr/>
          <p:nvPr/>
        </p:nvSpPr>
        <p:spPr>
          <a:xfrm>
            <a:off x="1448932" y="4217805"/>
            <a:ext cx="1402877" cy="984624"/>
          </a:xfrm>
          <a:prstGeom prst="roundRect">
            <a:avLst>
              <a:gd name="adj" fmla="val 10000"/>
            </a:avLst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6350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alpha val="90000"/>
              <a:hueOff val="25184"/>
              <a:satOff val="-1118"/>
              <a:lumOff val="15096"/>
              <a:alphaOff val="-4000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TextBox 15"/>
          <p:cNvSpPr txBox="1"/>
          <p:nvPr/>
        </p:nvSpPr>
        <p:spPr>
          <a:xfrm>
            <a:off x="3194612" y="1863299"/>
            <a:ext cx="4338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Misleading or incomplete information designed to confuse buyers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204890" y="3116914"/>
            <a:ext cx="4654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Designed to exploit buyers in unregulated or under-protected markets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204890" y="4523581"/>
            <a:ext cx="4654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Illegal, deliberate deception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02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4" grpId="0" animBg="1"/>
      <p:bldP spid="16" grpId="0"/>
      <p:bldP spid="33" grpId="0"/>
      <p:bldP spid="3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dirty="0"/>
              <a:t>Know what you want.</a:t>
            </a:r>
          </a:p>
          <a:p>
            <a:pPr>
              <a:spcAft>
                <a:spcPts val="600"/>
              </a:spcAft>
            </a:pPr>
            <a:r>
              <a:rPr lang="en-US" dirty="0"/>
              <a:t>Examine buying motives.</a:t>
            </a:r>
          </a:p>
          <a:p>
            <a:pPr>
              <a:spcAft>
                <a:spcPts val="600"/>
              </a:spcAft>
            </a:pPr>
            <a:r>
              <a:rPr lang="en-US" dirty="0"/>
              <a:t>Do not buy on impulse.</a:t>
            </a:r>
          </a:p>
          <a:p>
            <a:pPr>
              <a:spcAft>
                <a:spcPts val="600"/>
              </a:spcAft>
            </a:pPr>
            <a:r>
              <a:rPr lang="en-US" dirty="0"/>
              <a:t>Do your homework.</a:t>
            </a:r>
          </a:p>
          <a:p>
            <a:pPr>
              <a:spcAft>
                <a:spcPts val="600"/>
              </a:spcAft>
            </a:pPr>
            <a:r>
              <a:rPr lang="en-US" dirty="0"/>
              <a:t>Comparison shop.</a:t>
            </a:r>
          </a:p>
          <a:p>
            <a:pPr>
              <a:spcAft>
                <a:spcPts val="600"/>
              </a:spcAft>
            </a:pPr>
            <a:r>
              <a:rPr lang="en-US" dirty="0"/>
              <a:t>Check the warranty or guarantee.</a:t>
            </a:r>
          </a:p>
          <a:p>
            <a:pPr>
              <a:spcAft>
                <a:spcPts val="600"/>
              </a:spcAft>
            </a:pPr>
            <a:r>
              <a:rPr lang="en-US" dirty="0"/>
              <a:t>Get agreements in writing.</a:t>
            </a:r>
          </a:p>
          <a:p>
            <a:pPr>
              <a:spcAft>
                <a:spcPts val="600"/>
              </a:spcAft>
            </a:pPr>
            <a:r>
              <a:rPr lang="en-US" dirty="0"/>
              <a:t>Sleep on it.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Strategies for Making Major Purchases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727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274638"/>
            <a:ext cx="8229600" cy="1143000"/>
          </a:xfrm>
        </p:spPr>
        <p:txBody>
          <a:bodyPr/>
          <a:lstStyle/>
          <a:p>
            <a:r>
              <a:rPr lang="en-US" dirty="0"/>
              <a:t>Internet Fraud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0052" y="1144251"/>
            <a:ext cx="3443894" cy="44568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CCC0F7-91ED-D94B-AF29-FFDC794F8EBA}"/>
              </a:ext>
            </a:extLst>
          </p:cNvPr>
          <p:cNvSpPr/>
          <p:nvPr/>
        </p:nvSpPr>
        <p:spPr>
          <a:xfrm>
            <a:off x="1941162" y="5713749"/>
            <a:ext cx="52616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Franklin Gothic Book" panose="020B0503020102020204" pitchFamily="34" charset="0"/>
                <a:hlinkClick r:id="rId5"/>
              </a:rPr>
              <a:t>https://pdf.ic3.gov/2019_IC3Report.pdf</a:t>
            </a:r>
            <a:endParaRPr lang="en-US" dirty="0">
              <a:latin typeface="Franklin Gothic Book" panose="020B05030201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9189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Predatory Lending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096544" y="1725489"/>
            <a:ext cx="1113241" cy="1001892"/>
          </a:xfrm>
          <a:prstGeom prst="roundRect">
            <a:avLst>
              <a:gd name="adj" fmla="val 10000"/>
            </a:avLst>
          </a:prstGeo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63500">
            <a:solidFill>
              <a:schemeClr val="accent6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Rounded Rectangle 21"/>
          <p:cNvSpPr/>
          <p:nvPr/>
        </p:nvSpPr>
        <p:spPr>
          <a:xfrm>
            <a:off x="2098694" y="2958336"/>
            <a:ext cx="1113241" cy="1001892"/>
          </a:xfrm>
          <a:prstGeom prst="roundRect">
            <a:avLst>
              <a:gd name="adj" fmla="val 10000"/>
            </a:avLst>
          </a:prstGeom>
          <a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63500"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alpha val="90000"/>
              <a:hueOff val="12592"/>
              <a:satOff val="-559"/>
              <a:lumOff val="7548"/>
              <a:alphaOff val="-2000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Rounded Rectangle 23"/>
          <p:cNvSpPr/>
          <p:nvPr/>
        </p:nvSpPr>
        <p:spPr>
          <a:xfrm>
            <a:off x="2096544" y="4204123"/>
            <a:ext cx="1113241" cy="1001892"/>
          </a:xfrm>
          <a:prstGeom prst="roundRect">
            <a:avLst>
              <a:gd name="adj" fmla="val 10000"/>
            </a:avLst>
          </a:prstGeom>
          <a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63500"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tint val="50000"/>
              <a:alpha val="90000"/>
              <a:hueOff val="25184"/>
              <a:satOff val="-1118"/>
              <a:lumOff val="15096"/>
              <a:alphaOff val="-4000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Rectangle 6"/>
          <p:cNvSpPr/>
          <p:nvPr/>
        </p:nvSpPr>
        <p:spPr>
          <a:xfrm>
            <a:off x="3558183" y="1689152"/>
            <a:ext cx="3861202" cy="109771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358788" y="1689152"/>
            <a:ext cx="94797" cy="1097716"/>
          </a:xfrm>
          <a:prstGeom prst="rect">
            <a:avLst/>
          </a:prstGeom>
          <a:solidFill>
            <a:schemeClr val="accent6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58920" y="4183080"/>
            <a:ext cx="3861202" cy="109771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558183" y="2933574"/>
            <a:ext cx="3861202" cy="1097716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377226" y="2933574"/>
            <a:ext cx="94797" cy="1097716"/>
          </a:xfrm>
          <a:prstGeom prst="rect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377964" y="4183080"/>
            <a:ext cx="94797" cy="1097716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634462" y="2013774"/>
            <a:ext cx="4338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Payday loans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44740" y="3255814"/>
            <a:ext cx="4654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 title loans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44740" y="4523581"/>
            <a:ext cx="4654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Refund-anticipation loans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345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7" grpId="0"/>
      <p:bldP spid="18" grpId="0"/>
      <p:bldP spid="19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Identity Theft</a:t>
            </a:r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187" y="1503324"/>
            <a:ext cx="7347017" cy="413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193464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Defending Against Identity Theft</a:t>
            </a:r>
          </a:p>
        </p:txBody>
      </p:sp>
      <p:graphicFrame>
        <p:nvGraphicFramePr>
          <p:cNvPr id="3" name="Diagram 2"/>
          <p:cNvGraphicFramePr/>
          <p:nvPr/>
        </p:nvGraphicFramePr>
        <p:xfrm>
          <a:off x="1673382" y="1417638"/>
          <a:ext cx="5797236" cy="45176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22667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F54BCF0-E33B-42EA-B556-3EC79B0E8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graphicEl>
                                              <a:dgm id="{9F54BCF0-E33B-42EA-B556-3EC79B0E81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0F55913-0387-4CB3-A666-D2D52532E5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graphicEl>
                                              <a:dgm id="{10F55913-0387-4CB3-A666-D2D52532E5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49F757C-C9A1-462A-B787-0018E4F56C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graphicEl>
                                              <a:dgm id="{E49F757C-C9A1-462A-B787-0018E4F56C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B97A734-1A6D-450B-9256-7A3E49039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graphicEl>
                                              <a:dgm id="{FB97A734-1A6D-450B-9256-7A3E490397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2635ADB-A85E-48D3-ABE3-DC99D32BCE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graphicEl>
                                              <a:dgm id="{32635ADB-A85E-48D3-ABE3-DC99D32BCE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64AF554-A429-416F-8DB8-EC9A3DC0E8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graphicEl>
                                              <a:dgm id="{164AF554-A429-416F-8DB8-EC9A3DC0E8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Legal Rights of Consumers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64864" y="1938059"/>
            <a:ext cx="2178065" cy="1063790"/>
          </a:xfrm>
          <a:prstGeom prst="rect">
            <a:avLst/>
          </a:prstGeom>
          <a:solidFill>
            <a:schemeClr val="tx1"/>
          </a:solidFill>
        </p:spPr>
        <p:txBody>
          <a:bodyPr anchor="ctr" anchorCtr="0">
            <a:normAutofit/>
          </a:bodyPr>
          <a:lstStyle>
            <a:lvl1pPr marL="0" indent="0">
              <a:buFontTx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algn="ctr"/>
            <a:r>
              <a:rPr lang="en-US" dirty="0"/>
              <a:t>Canceling a Contract</a:t>
            </a:r>
          </a:p>
        </p:txBody>
      </p:sp>
      <p:sp>
        <p:nvSpPr>
          <p:cNvPr id="24" name="Text Placeholder 3"/>
          <p:cNvSpPr txBox="1">
            <a:spLocks/>
          </p:cNvSpPr>
          <p:nvPr/>
        </p:nvSpPr>
        <p:spPr>
          <a:xfrm>
            <a:off x="3515594" y="1932977"/>
            <a:ext cx="2178065" cy="1063790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Cooling-Off Period</a:t>
            </a:r>
          </a:p>
        </p:txBody>
      </p:sp>
      <p:sp>
        <p:nvSpPr>
          <p:cNvPr id="25" name="Text Placeholder 3"/>
          <p:cNvSpPr txBox="1">
            <a:spLocks/>
          </p:cNvSpPr>
          <p:nvPr/>
        </p:nvSpPr>
        <p:spPr>
          <a:xfrm>
            <a:off x="5998022" y="1932977"/>
            <a:ext cx="2178065" cy="1063790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Federal and State Laws</a:t>
            </a:r>
          </a:p>
        </p:txBody>
      </p:sp>
      <p:sp>
        <p:nvSpPr>
          <p:cNvPr id="26" name="Text Placeholder 3"/>
          <p:cNvSpPr txBox="1">
            <a:spLocks/>
          </p:cNvSpPr>
          <p:nvPr/>
        </p:nvSpPr>
        <p:spPr>
          <a:xfrm>
            <a:off x="1078367" y="3084799"/>
            <a:ext cx="2178065" cy="2170112"/>
          </a:xfrm>
          <a:prstGeom prst="rect">
            <a:avLst/>
          </a:prstGeom>
          <a:solidFill>
            <a:schemeClr val="accent2">
              <a:alpha val="61000"/>
            </a:schemeClr>
          </a:solidFill>
        </p:spPr>
        <p:txBody>
          <a:bodyPr vert="horz" lIns="91440" tIns="182880" rIns="91440" bIns="45720" rtlCol="0" anchor="t" anchorCtr="1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Cancel in writing.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Keep copies of letters.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Use certified mail.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Keep receipts.</a:t>
            </a:r>
          </a:p>
        </p:txBody>
      </p:sp>
      <p:sp>
        <p:nvSpPr>
          <p:cNvPr id="27" name="Text Placeholder 3"/>
          <p:cNvSpPr txBox="1">
            <a:spLocks/>
          </p:cNvSpPr>
          <p:nvPr/>
        </p:nvSpPr>
        <p:spPr>
          <a:xfrm>
            <a:off x="3515594" y="3084799"/>
            <a:ext cx="2178065" cy="2170112"/>
          </a:xfrm>
          <a:prstGeom prst="rect">
            <a:avLst/>
          </a:prstGeom>
          <a:solidFill>
            <a:schemeClr val="accent2">
              <a:alpha val="61000"/>
            </a:schemeClr>
          </a:solidFill>
        </p:spPr>
        <p:txBody>
          <a:bodyPr vert="horz" lIns="91440" tIns="182880" rIns="91440" bIns="45720" rtlCol="0" anchor="t" anchorCtr="1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Up to three days on certain purchases</a:t>
            </a:r>
          </a:p>
        </p:txBody>
      </p:sp>
      <p:sp>
        <p:nvSpPr>
          <p:cNvPr id="28" name="Text Placeholder 3"/>
          <p:cNvSpPr txBox="1">
            <a:spLocks/>
          </p:cNvSpPr>
          <p:nvPr/>
        </p:nvSpPr>
        <p:spPr>
          <a:xfrm>
            <a:off x="5993146" y="3084799"/>
            <a:ext cx="2178065" cy="2170112"/>
          </a:xfrm>
          <a:prstGeom prst="rect">
            <a:avLst/>
          </a:prstGeom>
          <a:solidFill>
            <a:schemeClr val="accent2">
              <a:alpha val="61000"/>
            </a:schemeClr>
          </a:solidFill>
        </p:spPr>
        <p:txBody>
          <a:bodyPr vert="horz" lIns="91440" tIns="182880" rIns="91440" bIns="45720" rtlCol="0" anchor="t" anchorCtr="1">
            <a:normAutofit lnSpcReduction="10000"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Servicemembers Civil Relief Act (SCRA)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Military Lending Act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Lemon laws         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Auto repair laws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Usury laws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483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1300" y="274638"/>
            <a:ext cx="8229600" cy="1143000"/>
          </a:xfrm>
        </p:spPr>
        <p:txBody>
          <a:bodyPr/>
          <a:lstStyle/>
          <a:p>
            <a:r>
              <a:rPr lang="en-US" dirty="0"/>
              <a:t>Sources of Help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type="body" sz="quarter" idx="10"/>
          </p:nvPr>
        </p:nvSpPr>
        <p:spPr>
          <a:xfrm>
            <a:off x="4220900" y="1924297"/>
            <a:ext cx="4714755" cy="323801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Airman &amp; Family Readiness Center (A&amp;FRC)</a:t>
            </a:r>
          </a:p>
          <a:p>
            <a:r>
              <a:rPr lang="en-US" dirty="0"/>
              <a:t>Air Force Aid Society</a:t>
            </a:r>
          </a:p>
          <a:p>
            <a:r>
              <a:rPr lang="en-US" dirty="0"/>
              <a:t>Armed Forces Disciplinary Control Board</a:t>
            </a:r>
          </a:p>
          <a:p>
            <a:r>
              <a:rPr lang="en-US" dirty="0"/>
              <a:t>Base legal office</a:t>
            </a:r>
          </a:p>
          <a:p>
            <a:r>
              <a:rPr lang="en-US" dirty="0"/>
              <a:t>Better Business Bureau (BBB)</a:t>
            </a:r>
          </a:p>
          <a:p>
            <a:r>
              <a:rPr lang="en-US" dirty="0"/>
              <a:t>Consumer Financial Protection Bureau (CFPB)</a:t>
            </a:r>
          </a:p>
          <a:p>
            <a:r>
              <a:rPr lang="en-US" dirty="0"/>
              <a:t>Federal Trade Commission (FTC)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29604">
            <a:off x="320982" y="1703633"/>
            <a:ext cx="3252877" cy="39820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767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G:\Projects\USAF\Training\FTAC_PPT\Assets\90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35529" y="1542153"/>
            <a:ext cx="5508478" cy="474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75ED49-E8C8-4B43-8F85-74615669B5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71525" y="107950"/>
            <a:ext cx="8229600" cy="1143000"/>
          </a:xfrm>
        </p:spPr>
        <p:txBody>
          <a:bodyPr>
            <a:normAutofit/>
          </a:bodyPr>
          <a:lstStyle/>
          <a:p>
            <a:r>
              <a:rPr lang="en-US" sz="2500" dirty="0"/>
              <a:t>Self-Defense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09300" y="1727525"/>
            <a:ext cx="5185458" cy="4525963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000" dirty="0"/>
              <a:t>What are some things you can do to make smart purchases?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What are some examples of internet frauds?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What are some examples</a:t>
            </a:r>
            <a:br>
              <a:rPr lang="en-US" sz="2000" dirty="0"/>
            </a:br>
            <a:r>
              <a:rPr lang="en-US" sz="2000" dirty="0"/>
              <a:t>of predatory lending?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How can you protect yourself from identity theft?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What are some sources of help for problems with products and services you buy?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197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61"/>
          <a:stretch/>
        </p:blipFill>
        <p:spPr>
          <a:xfrm>
            <a:off x="0" y="1220863"/>
            <a:ext cx="9144000" cy="5747096"/>
          </a:xfrm>
          <a:prstGeom prst="rect">
            <a:avLst/>
          </a:prstGeom>
        </p:spPr>
      </p:pic>
      <p:sp>
        <p:nvSpPr>
          <p:cNvPr id="19" name="Title 29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Car-Buying Strategies</a:t>
            </a:r>
          </a:p>
        </p:txBody>
      </p:sp>
      <p:sp>
        <p:nvSpPr>
          <p:cNvPr id="21" name="Slide Number Placeholder 5"/>
          <p:cNvSpPr txBox="1">
            <a:spLocks/>
          </p:cNvSpPr>
          <p:nvPr/>
        </p:nvSpPr>
        <p:spPr>
          <a:xfrm>
            <a:off x="6976872" y="640080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>
                <a:solidFill>
                  <a:schemeClr val="bg1"/>
                </a:solidFill>
              </a:rPr>
              <a:pPr algn="r"/>
              <a:t>79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435546" y="1653300"/>
            <a:ext cx="4672739" cy="467536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29"/>
          <p:cNvSpPr txBox="1">
            <a:spLocks/>
          </p:cNvSpPr>
          <p:nvPr/>
        </p:nvSpPr>
        <p:spPr>
          <a:xfrm>
            <a:off x="2533910" y="1465283"/>
            <a:ext cx="5603969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457200" indent="-457200">
              <a:buBlip>
                <a:blip r:embed="rId4"/>
              </a:buBlip>
            </a:pPr>
            <a:r>
              <a:rPr lang="en-US" sz="2000" dirty="0"/>
              <a:t>The Three Deals of Car-Buying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3633762" y="4273180"/>
            <a:ext cx="3112229" cy="838974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135638" y="4249875"/>
            <a:ext cx="885584" cy="88558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626941" y="3340987"/>
            <a:ext cx="3112229" cy="838974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3128817" y="3317682"/>
            <a:ext cx="885584" cy="88558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626941" y="2408793"/>
            <a:ext cx="3112229" cy="838974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3128817" y="2385489"/>
            <a:ext cx="885584" cy="88558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4332" y="2612334"/>
            <a:ext cx="539003" cy="3948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451" y="3493831"/>
            <a:ext cx="445426" cy="5240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8107" y="4468092"/>
            <a:ext cx="640066" cy="466013"/>
          </a:xfrm>
          <a:prstGeom prst="rect">
            <a:avLst/>
          </a:prstGeom>
        </p:spPr>
      </p:pic>
      <p:sp>
        <p:nvSpPr>
          <p:cNvPr id="28" name="Title 29"/>
          <p:cNvSpPr txBox="1">
            <a:spLocks/>
          </p:cNvSpPr>
          <p:nvPr/>
        </p:nvSpPr>
        <p:spPr>
          <a:xfrm>
            <a:off x="2628434" y="4951074"/>
            <a:ext cx="3614223" cy="144972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457200" indent="-457200">
              <a:lnSpc>
                <a:spcPct val="150000"/>
              </a:lnSpc>
              <a:buBlip>
                <a:blip r:embed="rId4"/>
              </a:buBlip>
            </a:pPr>
            <a:r>
              <a:rPr lang="en-US" sz="2000" dirty="0"/>
              <a:t>Legal Rights</a:t>
            </a:r>
          </a:p>
          <a:p>
            <a:pPr marL="457200" indent="-457200">
              <a:lnSpc>
                <a:spcPct val="150000"/>
              </a:lnSpc>
              <a:buBlip>
                <a:blip r:embed="rId4"/>
              </a:buBlip>
            </a:pPr>
            <a:r>
              <a:rPr lang="en-US" sz="2000" dirty="0"/>
              <a:t>Sources of Help</a:t>
            </a:r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4125686" y="4494654"/>
            <a:ext cx="3291797" cy="4444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The Trade-In</a:t>
            </a:r>
          </a:p>
        </p:txBody>
      </p:sp>
      <p:sp>
        <p:nvSpPr>
          <p:cNvPr id="14" name="Text Placeholder 3"/>
          <p:cNvSpPr txBox="1">
            <a:spLocks/>
          </p:cNvSpPr>
          <p:nvPr/>
        </p:nvSpPr>
        <p:spPr>
          <a:xfrm>
            <a:off x="4113359" y="3544583"/>
            <a:ext cx="2796427" cy="4444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The Financing</a:t>
            </a:r>
          </a:p>
        </p:txBody>
      </p:sp>
      <p:sp>
        <p:nvSpPr>
          <p:cNvPr id="17" name="Text Placeholder 3"/>
          <p:cNvSpPr txBox="1">
            <a:spLocks/>
          </p:cNvSpPr>
          <p:nvPr/>
        </p:nvSpPr>
        <p:spPr>
          <a:xfrm>
            <a:off x="4102469" y="2596451"/>
            <a:ext cx="3120518" cy="4444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The Purchase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82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2" grpId="0"/>
      <p:bldP spid="9" grpId="0" animBg="1"/>
      <p:bldP spid="12" grpId="0" animBg="1"/>
      <p:bldP spid="13" grpId="0" animBg="1"/>
      <p:bldP spid="15" grpId="0" animBg="1"/>
      <p:bldP spid="16" grpId="0" animBg="1"/>
      <p:bldP spid="18" grpId="0" animBg="1"/>
      <p:bldP spid="28" grpId="0" build="p"/>
      <p:bldP spid="11" grpId="0"/>
      <p:bldP spid="14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A216A-586E-4C0A-8DC8-6D79E7622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eBenefits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927AAA-A1F5-4D1A-8451-938A7DFA50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019" y="1192675"/>
            <a:ext cx="6109961" cy="522945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97C072-BD15-4590-96AD-BA1C43EEA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612" y="1878445"/>
            <a:ext cx="8229600" cy="376532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29A0B5-3EF9-41DC-9F67-21CA4C758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374" y="2461905"/>
            <a:ext cx="8437252" cy="193419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4276BCF1-3511-44ED-898A-11801D425251}"/>
              </a:ext>
            </a:extLst>
          </p:cNvPr>
          <p:cNvSpPr/>
          <p:nvPr/>
        </p:nvSpPr>
        <p:spPr>
          <a:xfrm rot="1670354">
            <a:off x="307818" y="2743958"/>
            <a:ext cx="978408" cy="484632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E3F2C7F-2C84-4918-955B-F479A1F9000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1568" y="1119395"/>
            <a:ext cx="4680863" cy="5248418"/>
          </a:xfrm>
          <a:prstGeom prst="rect">
            <a:avLst/>
          </a:prstGeom>
          <a:ln w="9525">
            <a:solidFill>
              <a:srgbClr val="000000"/>
            </a:solidFill>
          </a:ln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FA4641B7-9B2B-4834-86D2-6625EEA8E1D9}"/>
              </a:ext>
            </a:extLst>
          </p:cNvPr>
          <p:cNvSpPr/>
          <p:nvPr/>
        </p:nvSpPr>
        <p:spPr>
          <a:xfrm rot="1670354">
            <a:off x="1027815" y="2784780"/>
            <a:ext cx="978408" cy="484632"/>
          </a:xfrm>
          <a:prstGeom prst="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59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479426" cy="79248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6568" y="0"/>
            <a:ext cx="7647432" cy="685799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 rot="18890425">
            <a:off x="803138" y="6022586"/>
            <a:ext cx="2631586" cy="3854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1295400" y="2819400"/>
            <a:ext cx="2743200" cy="2743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366" y="2961130"/>
            <a:ext cx="2493269" cy="2459741"/>
          </a:xfrm>
          <a:prstGeom prst="rect">
            <a:avLst/>
          </a:prstGeom>
        </p:spPr>
      </p:pic>
      <p:sp>
        <p:nvSpPr>
          <p:cNvPr id="27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4267200" y="2743200"/>
            <a:ext cx="4572000" cy="3581400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buFontTx/>
              <a:buBlip>
                <a:blip r:embed="rId7"/>
              </a:buBlip>
              <a:defRPr sz="20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 dirty="0"/>
              <a:t>How much can you afford?</a:t>
            </a:r>
          </a:p>
          <a:p>
            <a:r>
              <a:rPr lang="en-US" dirty="0"/>
              <a:t>What kind of car do you want?</a:t>
            </a:r>
          </a:p>
          <a:p>
            <a:r>
              <a:rPr lang="en-US" dirty="0"/>
              <a:t>Where will you buy?</a:t>
            </a:r>
          </a:p>
          <a:p>
            <a:r>
              <a:rPr lang="en-US" dirty="0"/>
              <a:t>What is a fair price?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598" y="3199177"/>
            <a:ext cx="1828804" cy="1830023"/>
          </a:xfrm>
          <a:prstGeom prst="rect">
            <a:avLst/>
          </a:prstGeom>
        </p:spPr>
      </p:pic>
      <p:sp>
        <p:nvSpPr>
          <p:cNvPr id="29" name="Title 29"/>
          <p:cNvSpPr>
            <a:spLocks noGrp="1"/>
          </p:cNvSpPr>
          <p:nvPr>
            <p:ph type="title"/>
          </p:nvPr>
        </p:nvSpPr>
        <p:spPr>
          <a:xfrm>
            <a:off x="4267200" y="1524000"/>
            <a:ext cx="4267200" cy="114300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Deal # 1:</a:t>
            </a:r>
            <a:br>
              <a:rPr lang="en-US" dirty="0"/>
            </a:br>
            <a:r>
              <a:rPr lang="en-US" dirty="0"/>
              <a:t>The Purchase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89320"/>
            <a:ext cx="9144000" cy="944880"/>
          </a:xfrm>
          <a:prstGeom prst="rect">
            <a:avLst/>
          </a:prstGeom>
        </p:spPr>
      </p:pic>
      <p:sp>
        <p:nvSpPr>
          <p:cNvPr id="31" name="Slide Number Placeholder 5"/>
          <p:cNvSpPr txBox="1">
            <a:spLocks/>
          </p:cNvSpPr>
          <p:nvPr/>
        </p:nvSpPr>
        <p:spPr>
          <a:xfrm>
            <a:off x="6976872" y="6111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>
                <a:solidFill>
                  <a:schemeClr val="tx1"/>
                </a:solidFill>
              </a:rPr>
              <a:pPr algn="r"/>
              <a:t>80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 rot="18890425">
            <a:off x="1533544" y="880367"/>
            <a:ext cx="5613549" cy="3854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001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274638"/>
            <a:ext cx="8229600" cy="1143000"/>
          </a:xfrm>
        </p:spPr>
        <p:txBody>
          <a:bodyPr/>
          <a:lstStyle/>
          <a:p>
            <a:r>
              <a:rPr lang="en-US" dirty="0"/>
              <a:t>What Can You Afford?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10" y="2080313"/>
            <a:ext cx="4453548" cy="293368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695915" y="1905099"/>
            <a:ext cx="4069475" cy="861211"/>
            <a:chOff x="4399721" y="1775891"/>
            <a:chExt cx="4069475" cy="861211"/>
          </a:xfrm>
        </p:grpSpPr>
        <p:sp>
          <p:nvSpPr>
            <p:cNvPr id="10" name="Rectangle 9"/>
            <p:cNvSpPr/>
            <p:nvPr/>
          </p:nvSpPr>
          <p:spPr>
            <a:xfrm>
              <a:off x="4638261" y="1775891"/>
              <a:ext cx="3830935" cy="861211"/>
            </a:xfrm>
            <a:prstGeom prst="rect">
              <a:avLst/>
            </a:prstGeom>
            <a:solidFill>
              <a:srgbClr val="DEE4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14300">
                <a:defRPr/>
              </a:pPr>
              <a:r>
                <a:rPr lang="en-US" sz="2400" dirty="0">
                  <a:solidFill>
                    <a:srgbClr val="03097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much can you spend in total?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4399721" y="1775892"/>
              <a:ext cx="238539" cy="859536"/>
            </a:xfrm>
            <a:prstGeom prst="rect">
              <a:avLst/>
            </a:prstGeom>
            <a:solidFill>
              <a:srgbClr val="1231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695915" y="3051835"/>
            <a:ext cx="4069475" cy="861211"/>
            <a:chOff x="4399721" y="2975635"/>
            <a:chExt cx="4069475" cy="861211"/>
          </a:xfrm>
        </p:grpSpPr>
        <p:sp>
          <p:nvSpPr>
            <p:cNvPr id="12" name="Rectangle 11"/>
            <p:cNvSpPr/>
            <p:nvPr/>
          </p:nvSpPr>
          <p:spPr>
            <a:xfrm>
              <a:off x="4638261" y="2975635"/>
              <a:ext cx="3830935" cy="861211"/>
            </a:xfrm>
            <a:prstGeom prst="rect">
              <a:avLst/>
            </a:prstGeom>
            <a:solidFill>
              <a:srgbClr val="DEE4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14300">
                <a:defRPr/>
              </a:pPr>
              <a:r>
                <a:rPr lang="en-US" sz="2400" dirty="0">
                  <a:solidFill>
                    <a:srgbClr val="03097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much can you put down?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399721" y="2975635"/>
              <a:ext cx="238539" cy="859536"/>
            </a:xfrm>
            <a:prstGeom prst="rect">
              <a:avLst/>
            </a:prstGeom>
            <a:solidFill>
              <a:srgbClr val="1231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695915" y="4220874"/>
            <a:ext cx="4086449" cy="862856"/>
            <a:chOff x="4382747" y="4224186"/>
            <a:chExt cx="4086449" cy="862856"/>
          </a:xfrm>
        </p:grpSpPr>
        <p:sp>
          <p:nvSpPr>
            <p:cNvPr id="14" name="Rectangle 13"/>
            <p:cNvSpPr/>
            <p:nvPr/>
          </p:nvSpPr>
          <p:spPr>
            <a:xfrm>
              <a:off x="4638261" y="4224186"/>
              <a:ext cx="3830935" cy="862856"/>
            </a:xfrm>
            <a:prstGeom prst="rect">
              <a:avLst/>
            </a:prstGeom>
            <a:solidFill>
              <a:srgbClr val="DEE4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14300">
                <a:defRPr/>
              </a:pPr>
              <a:r>
                <a:rPr lang="en-US" sz="2400" dirty="0">
                  <a:solidFill>
                    <a:srgbClr val="03097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How much can you spend per month?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382747" y="4227506"/>
              <a:ext cx="238539" cy="859536"/>
            </a:xfrm>
            <a:prstGeom prst="rect">
              <a:avLst/>
            </a:prstGeom>
            <a:solidFill>
              <a:srgbClr val="1231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8482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a Car</a:t>
            </a:r>
          </a:p>
        </p:txBody>
      </p:sp>
      <p:sp>
        <p:nvSpPr>
          <p:cNvPr id="6" name="Rectangle 5"/>
          <p:cNvSpPr/>
          <p:nvPr/>
        </p:nvSpPr>
        <p:spPr>
          <a:xfrm>
            <a:off x="1010382" y="2075921"/>
            <a:ext cx="3248955" cy="2400966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0">
            <a:schemeClr val="dk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reeform 6"/>
          <p:cNvSpPr/>
          <p:nvPr/>
        </p:nvSpPr>
        <p:spPr>
          <a:xfrm>
            <a:off x="1010381" y="4476887"/>
            <a:ext cx="3248955" cy="672798"/>
          </a:xfrm>
          <a:custGeom>
            <a:avLst/>
            <a:gdLst>
              <a:gd name="connsiteX0" fmla="*/ 0 w 2799632"/>
              <a:gd name="connsiteY0" fmla="*/ 0 h 672798"/>
              <a:gd name="connsiteX1" fmla="*/ 2799632 w 2799632"/>
              <a:gd name="connsiteY1" fmla="*/ 0 h 672798"/>
              <a:gd name="connsiteX2" fmla="*/ 2799632 w 2799632"/>
              <a:gd name="connsiteY2" fmla="*/ 672798 h 672798"/>
              <a:gd name="connsiteX3" fmla="*/ 0 w 2799632"/>
              <a:gd name="connsiteY3" fmla="*/ 672798 h 672798"/>
              <a:gd name="connsiteX4" fmla="*/ 0 w 2799632"/>
              <a:gd name="connsiteY4" fmla="*/ 0 h 672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9632" h="672798">
                <a:moveTo>
                  <a:pt x="0" y="0"/>
                </a:moveTo>
                <a:lnTo>
                  <a:pt x="2799632" y="0"/>
                </a:lnTo>
                <a:lnTo>
                  <a:pt x="2799632" y="672798"/>
                </a:lnTo>
                <a:lnTo>
                  <a:pt x="0" y="67279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485" tIns="70485" rIns="70485" bIns="70485" numCol="1" spcCol="1270" anchor="ctr" anchorCtr="0">
            <a:noAutofit/>
          </a:bodyPr>
          <a:lstStyle/>
          <a:p>
            <a:pPr lvl="0" algn="ctr" defTabSz="164465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3000" kern="1200" dirty="0">
                <a:latin typeface="Arial" panose="020B0604020202020204" pitchFamily="34" charset="0"/>
                <a:cs typeface="Arial" panose="020B0604020202020204" pitchFamily="34" charset="0"/>
              </a:rPr>
              <a:t>New?</a:t>
            </a:r>
          </a:p>
        </p:txBody>
      </p:sp>
      <p:sp>
        <p:nvSpPr>
          <p:cNvPr id="8" name="Rectangle 7"/>
          <p:cNvSpPr/>
          <p:nvPr/>
        </p:nvSpPr>
        <p:spPr>
          <a:xfrm>
            <a:off x="4862481" y="2075921"/>
            <a:ext cx="3248955" cy="2400966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0">
            <a:schemeClr val="dk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reeform 8"/>
          <p:cNvSpPr/>
          <p:nvPr/>
        </p:nvSpPr>
        <p:spPr>
          <a:xfrm>
            <a:off x="4862480" y="4476887"/>
            <a:ext cx="3248955" cy="672798"/>
          </a:xfrm>
          <a:custGeom>
            <a:avLst/>
            <a:gdLst>
              <a:gd name="connsiteX0" fmla="*/ 0 w 2799632"/>
              <a:gd name="connsiteY0" fmla="*/ 0 h 672798"/>
              <a:gd name="connsiteX1" fmla="*/ 2799632 w 2799632"/>
              <a:gd name="connsiteY1" fmla="*/ 0 h 672798"/>
              <a:gd name="connsiteX2" fmla="*/ 2799632 w 2799632"/>
              <a:gd name="connsiteY2" fmla="*/ 672798 h 672798"/>
              <a:gd name="connsiteX3" fmla="*/ 0 w 2799632"/>
              <a:gd name="connsiteY3" fmla="*/ 672798 h 672798"/>
              <a:gd name="connsiteX4" fmla="*/ 0 w 2799632"/>
              <a:gd name="connsiteY4" fmla="*/ 0 h 672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9632" h="672798">
                <a:moveTo>
                  <a:pt x="0" y="0"/>
                </a:moveTo>
                <a:lnTo>
                  <a:pt x="2799632" y="0"/>
                </a:lnTo>
                <a:lnTo>
                  <a:pt x="2799632" y="672798"/>
                </a:lnTo>
                <a:lnTo>
                  <a:pt x="0" y="67279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485" tIns="70485" rIns="70485" bIns="70485" numCol="1" spcCol="1270" anchor="ctr" anchorCtr="0">
            <a:noAutofit/>
          </a:bodyPr>
          <a:lstStyle/>
          <a:p>
            <a:pPr lvl="0" algn="ctr" defTabSz="164465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3000" kern="1200" dirty="0">
                <a:latin typeface="Arial" panose="020B0604020202020204" pitchFamily="34" charset="0"/>
                <a:cs typeface="Arial" panose="020B0604020202020204" pitchFamily="34" charset="0"/>
              </a:rPr>
              <a:t>Used?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8496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Insurance Costs</a:t>
            </a:r>
          </a:p>
        </p:txBody>
      </p:sp>
      <p:pic>
        <p:nvPicPr>
          <p:cNvPr id="6146" name="Picture 2" descr="Image result for car insurance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" y="2211309"/>
            <a:ext cx="4420294" cy="268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DB3203-2F32-4F54-A512-1141633F41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71514" y="2211309"/>
            <a:ext cx="3447385" cy="3238019"/>
          </a:xfrm>
        </p:spPr>
        <p:txBody>
          <a:bodyPr>
            <a:normAutofit/>
          </a:bodyPr>
          <a:lstStyle/>
          <a:p>
            <a:r>
              <a:rPr lang="en-US" dirty="0"/>
              <a:t>Shop around.</a:t>
            </a:r>
          </a:p>
          <a:p>
            <a:r>
              <a:rPr lang="en-US" dirty="0"/>
              <a:t>Take higher deductible.</a:t>
            </a:r>
          </a:p>
          <a:p>
            <a:r>
              <a:rPr lang="en-US" dirty="0"/>
              <a:t>Read leases carefully.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847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215" y="2101841"/>
            <a:ext cx="8607570" cy="310287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D5AD26F-CDED-4213-9145-A6BB83819E34}"/>
              </a:ext>
            </a:extLst>
          </p:cNvPr>
          <p:cNvSpPr/>
          <p:nvPr/>
        </p:nvSpPr>
        <p:spPr>
          <a:xfrm>
            <a:off x="334978" y="3188017"/>
            <a:ext cx="1991763" cy="19452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5C4164A-B599-4F86-B8AF-05ED9A77EF64}"/>
              </a:ext>
            </a:extLst>
          </p:cNvPr>
          <p:cNvSpPr/>
          <p:nvPr/>
        </p:nvSpPr>
        <p:spPr>
          <a:xfrm>
            <a:off x="2484878" y="3188017"/>
            <a:ext cx="1991763" cy="19452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44464FE-EEE5-4937-83B4-1D52CF981A4F}"/>
              </a:ext>
            </a:extLst>
          </p:cNvPr>
          <p:cNvSpPr/>
          <p:nvPr/>
        </p:nvSpPr>
        <p:spPr>
          <a:xfrm>
            <a:off x="4652983" y="3192627"/>
            <a:ext cx="1991763" cy="19452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EABE458-251C-4EE2-9E8C-FAE3D952D873}"/>
              </a:ext>
            </a:extLst>
          </p:cNvPr>
          <p:cNvSpPr/>
          <p:nvPr/>
        </p:nvSpPr>
        <p:spPr>
          <a:xfrm>
            <a:off x="6823964" y="3188017"/>
            <a:ext cx="1991763" cy="194529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6213" y="2119093"/>
            <a:ext cx="1578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Arial Narrow" panose="020B0606020202030204" pitchFamily="34" charset="0"/>
                <a:cs typeface="Tahoma"/>
              </a:rPr>
              <a:t>Dealerships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Purchase Cars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08696" y="2124698"/>
            <a:ext cx="1544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Arial Narrow" panose="020B0606020202030204" pitchFamily="34" charset="0"/>
                <a:cs typeface="Tahoma"/>
              </a:rPr>
              <a:t>Private Sellers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9676" y="2121676"/>
            <a:ext cx="1538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Arial Narrow" panose="020B0606020202030204" pitchFamily="34" charset="0"/>
                <a:cs typeface="Tahoma"/>
              </a:rPr>
              <a:t>Internet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Tahoma"/>
              <a:cs typeface="Tahom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37310" y="2119093"/>
            <a:ext cx="1765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Arial Narrow" panose="020B0606020202030204" pitchFamily="34" charset="0"/>
                <a:cs typeface="Tahoma"/>
              </a:rPr>
              <a:t>Buying Services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Tahoma"/>
              <a:cs typeface="Tahom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6970" y="3140614"/>
            <a:ext cx="2011680" cy="2030010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024" y="3148137"/>
            <a:ext cx="2011680" cy="2005168"/>
          </a:xfrm>
          <a:prstGeom prst="ellipse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1582" y="3143221"/>
            <a:ext cx="2011680" cy="2013624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5858" y="3154155"/>
            <a:ext cx="2030171" cy="2008204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25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4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4354717" y="1905000"/>
            <a:ext cx="4562949" cy="3657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900" dirty="0"/>
              <a:t>Be cautious with personal information.</a:t>
            </a:r>
          </a:p>
          <a:p>
            <a:pPr>
              <a:lnSpc>
                <a:spcPct val="150000"/>
              </a:lnSpc>
            </a:pPr>
            <a:r>
              <a:rPr lang="en-US" sz="1900" dirty="0"/>
              <a:t>Keep quiet about payment method.</a:t>
            </a:r>
          </a:p>
          <a:p>
            <a:pPr>
              <a:lnSpc>
                <a:spcPct val="150000"/>
              </a:lnSpc>
            </a:pPr>
            <a:r>
              <a:rPr lang="en-US" sz="1900" dirty="0"/>
              <a:t>Do not pay a deposit.</a:t>
            </a:r>
          </a:p>
          <a:p>
            <a:pPr>
              <a:lnSpc>
                <a:spcPct val="150000"/>
              </a:lnSpc>
            </a:pPr>
            <a:r>
              <a:rPr lang="en-US" sz="1900" dirty="0"/>
              <a:t>Take your time.</a:t>
            </a:r>
          </a:p>
          <a:p>
            <a:pPr>
              <a:lnSpc>
                <a:spcPct val="150000"/>
              </a:lnSpc>
            </a:pPr>
            <a:r>
              <a:rPr lang="en-US" sz="1900" dirty="0"/>
              <a:t>Walk away if you feel uncomfortable.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Negotiation Strategies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674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479426" cy="7924800"/>
          </a:xfrm>
          <a:prstGeom prst="rect">
            <a:avLst/>
          </a:prstGeom>
        </p:spPr>
      </p:pic>
      <p:sp>
        <p:nvSpPr>
          <p:cNvPr id="13" name="Slide Number Placeholder 2"/>
          <p:cNvSpPr txBox="1">
            <a:spLocks/>
          </p:cNvSpPr>
          <p:nvPr/>
        </p:nvSpPr>
        <p:spPr>
          <a:xfrm>
            <a:off x="7010400" y="65341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826F13-3893-43E8-9E6D-824E44725CE6}" type="slidenum">
              <a:rPr lang="en-US" smtClean="0"/>
              <a:pPr/>
              <a:t>86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6568" y="0"/>
            <a:ext cx="7647432" cy="685799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 rot="18890425">
            <a:off x="803138" y="6022586"/>
            <a:ext cx="2631586" cy="3854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1295400" y="2819400"/>
            <a:ext cx="2743200" cy="27432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366" y="2961130"/>
            <a:ext cx="2493269" cy="2459741"/>
          </a:xfrm>
          <a:prstGeom prst="rect">
            <a:avLst/>
          </a:prstGeom>
        </p:spPr>
      </p:pic>
      <p:sp>
        <p:nvSpPr>
          <p:cNvPr id="18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4267200" y="2743200"/>
            <a:ext cx="4572000" cy="3581400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buFontTx/>
              <a:buBlip>
                <a:blip r:embed="rId6"/>
              </a:buBlip>
              <a:defRPr sz="20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en-US" dirty="0"/>
              <a:t>Where will you finance?</a:t>
            </a:r>
          </a:p>
          <a:p>
            <a:r>
              <a:rPr lang="en-US" dirty="0"/>
              <a:t>What are the finance charges?</a:t>
            </a: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en-US" dirty="0"/>
              <a:t>Where can you get help with </a:t>
            </a:r>
            <a:br>
              <a:rPr lang="en-US" dirty="0"/>
            </a:br>
            <a:r>
              <a:rPr lang="en-US" dirty="0"/>
              <a:t>a contract?</a:t>
            </a:r>
          </a:p>
        </p:txBody>
      </p:sp>
      <p:sp>
        <p:nvSpPr>
          <p:cNvPr id="20" name="Title 29"/>
          <p:cNvSpPr>
            <a:spLocks noGrp="1"/>
          </p:cNvSpPr>
          <p:nvPr>
            <p:ph type="title"/>
          </p:nvPr>
        </p:nvSpPr>
        <p:spPr>
          <a:xfrm>
            <a:off x="4267200" y="1524000"/>
            <a:ext cx="4267200" cy="114300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Deal # 2:</a:t>
            </a:r>
            <a:br>
              <a:rPr lang="en-US" dirty="0"/>
            </a:br>
            <a:r>
              <a:rPr lang="en-US" dirty="0"/>
              <a:t>The Financing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89320"/>
            <a:ext cx="9144000" cy="944880"/>
          </a:xfrm>
          <a:prstGeom prst="rect">
            <a:avLst/>
          </a:prstGeom>
        </p:spPr>
      </p:pic>
      <p:sp>
        <p:nvSpPr>
          <p:cNvPr id="22" name="Slide Number Placeholder 5"/>
          <p:cNvSpPr txBox="1">
            <a:spLocks/>
          </p:cNvSpPr>
          <p:nvPr/>
        </p:nvSpPr>
        <p:spPr>
          <a:xfrm>
            <a:off x="6976872" y="6111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>
                <a:solidFill>
                  <a:schemeClr val="tx1"/>
                </a:solidFill>
              </a:rPr>
              <a:pPr algn="r"/>
              <a:t>86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 rot="18890425">
            <a:off x="1533544" y="880367"/>
            <a:ext cx="5613549" cy="3854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5958" y="3452149"/>
            <a:ext cx="1374926" cy="16175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132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479426" cy="7924800"/>
          </a:xfrm>
          <a:prstGeom prst="rect">
            <a:avLst/>
          </a:prstGeom>
        </p:spPr>
      </p:pic>
      <p:sp>
        <p:nvSpPr>
          <p:cNvPr id="18" name="Slide Number Placeholder 2"/>
          <p:cNvSpPr txBox="1">
            <a:spLocks/>
          </p:cNvSpPr>
          <p:nvPr/>
        </p:nvSpPr>
        <p:spPr>
          <a:xfrm>
            <a:off x="7010400" y="65341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8826F13-3893-43E8-9E6D-824E44725CE6}" type="slidenum">
              <a:rPr lang="en-US" smtClean="0"/>
              <a:pPr/>
              <a:t>87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6568" y="0"/>
            <a:ext cx="7647432" cy="685799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 rot="18890425">
            <a:off x="803138" y="6022586"/>
            <a:ext cx="2631586" cy="385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1295400" y="2819400"/>
            <a:ext cx="2743200" cy="2743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366" y="2961130"/>
            <a:ext cx="2493269" cy="2459741"/>
          </a:xfrm>
          <a:prstGeom prst="rect">
            <a:avLst/>
          </a:prstGeom>
        </p:spPr>
      </p:pic>
      <p:sp>
        <p:nvSpPr>
          <p:cNvPr id="23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4267200" y="2743200"/>
            <a:ext cx="4448537" cy="3581400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50000"/>
              </a:lnSpc>
              <a:buFontTx/>
              <a:buBlip>
                <a:blip r:embed="rId6"/>
              </a:buBlip>
              <a:defRPr sz="2000" b="1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Private sale: More money, </a:t>
            </a:r>
            <a:br>
              <a:rPr lang="en-US" dirty="0"/>
            </a:br>
            <a:r>
              <a:rPr lang="en-US" dirty="0"/>
              <a:t>more effort</a:t>
            </a:r>
          </a:p>
          <a:p>
            <a:pPr>
              <a:lnSpc>
                <a:spcPct val="100000"/>
              </a:lnSpc>
            </a:pPr>
            <a:r>
              <a:rPr lang="en-US" dirty="0"/>
              <a:t>Trade-in: Less money, more convenience</a:t>
            </a:r>
          </a:p>
          <a:p>
            <a:pPr>
              <a:lnSpc>
                <a:spcPct val="100000"/>
              </a:lnSpc>
            </a:pPr>
            <a:r>
              <a:rPr lang="en-US" dirty="0"/>
              <a:t>Use available resources to set </a:t>
            </a:r>
            <a:br>
              <a:rPr lang="en-US" dirty="0"/>
            </a:br>
            <a:r>
              <a:rPr lang="en-US" dirty="0"/>
              <a:t>the price</a:t>
            </a:r>
          </a:p>
        </p:txBody>
      </p:sp>
      <p:sp>
        <p:nvSpPr>
          <p:cNvPr id="24" name="Title 29"/>
          <p:cNvSpPr>
            <a:spLocks noGrp="1"/>
          </p:cNvSpPr>
          <p:nvPr>
            <p:ph type="title"/>
          </p:nvPr>
        </p:nvSpPr>
        <p:spPr>
          <a:xfrm>
            <a:off x="4267200" y="1524000"/>
            <a:ext cx="4267200" cy="114300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Deal # 3:</a:t>
            </a:r>
            <a:br>
              <a:rPr lang="en-US" dirty="0"/>
            </a:br>
            <a:r>
              <a:rPr lang="en-US" dirty="0"/>
              <a:t>The Trade-in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89320"/>
            <a:ext cx="9144000" cy="944880"/>
          </a:xfrm>
          <a:prstGeom prst="rect">
            <a:avLst/>
          </a:prstGeom>
        </p:spPr>
      </p:pic>
      <p:sp>
        <p:nvSpPr>
          <p:cNvPr id="26" name="Slide Number Placeholder 5"/>
          <p:cNvSpPr txBox="1">
            <a:spLocks/>
          </p:cNvSpPr>
          <p:nvPr/>
        </p:nvSpPr>
        <p:spPr>
          <a:xfrm>
            <a:off x="6976872" y="611187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A663E980-01E2-4D0E-BC99-6ABEDAA200DA}" type="slidenum">
              <a:rPr lang="en-US" smtClean="0">
                <a:solidFill>
                  <a:schemeClr val="tx1"/>
                </a:solidFill>
              </a:rPr>
              <a:pPr algn="r"/>
              <a:t>87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 rot="18890425">
            <a:off x="1533544" y="880367"/>
            <a:ext cx="5613549" cy="3854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117" y="3492694"/>
            <a:ext cx="1977486" cy="14397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347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Help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2905" y="2124181"/>
            <a:ext cx="188976" cy="274321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589ADF4-0BD3-7446-8395-972D419B0F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09888" y="2115210"/>
            <a:ext cx="4930911" cy="412017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62F87"/>
                </a:solidFill>
              </a:rPr>
              <a:t>Airman and Family Readiness Center (A&amp;FRC)</a:t>
            </a:r>
          </a:p>
          <a:p>
            <a:r>
              <a:rPr lang="en-US" b="0" dirty="0"/>
              <a:t>Base legal office</a:t>
            </a:r>
          </a:p>
          <a:p>
            <a:r>
              <a:rPr lang="en-US" dirty="0">
                <a:solidFill>
                  <a:srgbClr val="062F87"/>
                </a:solidFill>
              </a:rPr>
              <a:t>Library/media/online</a:t>
            </a:r>
          </a:p>
          <a:p>
            <a:r>
              <a:rPr lang="en-US" b="0" dirty="0"/>
              <a:t>Handouts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EB0F3AD-A503-6142-A141-59ED71C0B3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29604">
            <a:off x="320982" y="1703633"/>
            <a:ext cx="3252877" cy="39820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927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472" y="1316146"/>
            <a:ext cx="4191672" cy="514041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10576" y="2104643"/>
            <a:ext cx="4304612" cy="90488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3666448" y="2102745"/>
            <a:ext cx="550106" cy="9048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311184" y="4160462"/>
            <a:ext cx="4304612" cy="90488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310576" y="3130457"/>
            <a:ext cx="4304612" cy="90488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666448" y="3128559"/>
            <a:ext cx="550106" cy="9048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667056" y="4158564"/>
            <a:ext cx="550106" cy="9048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Purpose of Insurance</a:t>
            </a:r>
          </a:p>
        </p:txBody>
      </p:sp>
      <p:sp>
        <p:nvSpPr>
          <p:cNvPr id="7" name="Freeform 6"/>
          <p:cNvSpPr/>
          <p:nvPr/>
        </p:nvSpPr>
        <p:spPr>
          <a:xfrm>
            <a:off x="4432154" y="2284959"/>
            <a:ext cx="3840163" cy="566550"/>
          </a:xfrm>
          <a:custGeom>
            <a:avLst/>
            <a:gdLst>
              <a:gd name="connsiteX0" fmla="*/ 0 w 3235668"/>
              <a:gd name="connsiteY0" fmla="*/ 167283 h 1003680"/>
              <a:gd name="connsiteX1" fmla="*/ 167283 w 3235668"/>
              <a:gd name="connsiteY1" fmla="*/ 0 h 1003680"/>
              <a:gd name="connsiteX2" fmla="*/ 3068385 w 3235668"/>
              <a:gd name="connsiteY2" fmla="*/ 0 h 1003680"/>
              <a:gd name="connsiteX3" fmla="*/ 3235668 w 3235668"/>
              <a:gd name="connsiteY3" fmla="*/ 167283 h 1003680"/>
              <a:gd name="connsiteX4" fmla="*/ 3235668 w 3235668"/>
              <a:gd name="connsiteY4" fmla="*/ 836397 h 1003680"/>
              <a:gd name="connsiteX5" fmla="*/ 3068385 w 3235668"/>
              <a:gd name="connsiteY5" fmla="*/ 1003680 h 1003680"/>
              <a:gd name="connsiteX6" fmla="*/ 167283 w 3235668"/>
              <a:gd name="connsiteY6" fmla="*/ 1003680 h 1003680"/>
              <a:gd name="connsiteX7" fmla="*/ 0 w 3235668"/>
              <a:gd name="connsiteY7" fmla="*/ 836397 h 1003680"/>
              <a:gd name="connsiteX8" fmla="*/ 0 w 3235668"/>
              <a:gd name="connsiteY8" fmla="*/ 167283 h 100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35668" h="1003680">
                <a:moveTo>
                  <a:pt x="0" y="167283"/>
                </a:moveTo>
                <a:cubicBezTo>
                  <a:pt x="0" y="74895"/>
                  <a:pt x="74895" y="0"/>
                  <a:pt x="167283" y="0"/>
                </a:cubicBezTo>
                <a:lnTo>
                  <a:pt x="3068385" y="0"/>
                </a:lnTo>
                <a:cubicBezTo>
                  <a:pt x="3160773" y="0"/>
                  <a:pt x="3235668" y="74895"/>
                  <a:pt x="3235668" y="167283"/>
                </a:cubicBezTo>
                <a:lnTo>
                  <a:pt x="3235668" y="836397"/>
                </a:lnTo>
                <a:cubicBezTo>
                  <a:pt x="3235668" y="928785"/>
                  <a:pt x="3160773" y="1003680"/>
                  <a:pt x="3068385" y="1003680"/>
                </a:cubicBezTo>
                <a:lnTo>
                  <a:pt x="167283" y="1003680"/>
                </a:lnTo>
                <a:cubicBezTo>
                  <a:pt x="74895" y="1003680"/>
                  <a:pt x="0" y="928785"/>
                  <a:pt x="0" y="836397"/>
                </a:cubicBezTo>
                <a:lnTo>
                  <a:pt x="0" y="167283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1297" tIns="48996" rIns="171297" bIns="48996" numCol="1" spcCol="1270" anchor="ctr" anchorCtr="0">
            <a:noAutofit/>
          </a:bodyPr>
          <a:lstStyle/>
          <a:p>
            <a:pPr lvl="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kern="1200" dirty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Transfer risk of financial loss or hardship.</a:t>
            </a:r>
          </a:p>
        </p:txBody>
      </p:sp>
      <p:sp>
        <p:nvSpPr>
          <p:cNvPr id="9" name="Freeform 8"/>
          <p:cNvSpPr/>
          <p:nvPr/>
        </p:nvSpPr>
        <p:spPr>
          <a:xfrm>
            <a:off x="4432155" y="3297077"/>
            <a:ext cx="3840162" cy="623205"/>
          </a:xfrm>
          <a:custGeom>
            <a:avLst/>
            <a:gdLst>
              <a:gd name="connsiteX0" fmla="*/ 0 w 3235668"/>
              <a:gd name="connsiteY0" fmla="*/ 167283 h 1003680"/>
              <a:gd name="connsiteX1" fmla="*/ 167283 w 3235668"/>
              <a:gd name="connsiteY1" fmla="*/ 0 h 1003680"/>
              <a:gd name="connsiteX2" fmla="*/ 3068385 w 3235668"/>
              <a:gd name="connsiteY2" fmla="*/ 0 h 1003680"/>
              <a:gd name="connsiteX3" fmla="*/ 3235668 w 3235668"/>
              <a:gd name="connsiteY3" fmla="*/ 167283 h 1003680"/>
              <a:gd name="connsiteX4" fmla="*/ 3235668 w 3235668"/>
              <a:gd name="connsiteY4" fmla="*/ 836397 h 1003680"/>
              <a:gd name="connsiteX5" fmla="*/ 3068385 w 3235668"/>
              <a:gd name="connsiteY5" fmla="*/ 1003680 h 1003680"/>
              <a:gd name="connsiteX6" fmla="*/ 167283 w 3235668"/>
              <a:gd name="connsiteY6" fmla="*/ 1003680 h 1003680"/>
              <a:gd name="connsiteX7" fmla="*/ 0 w 3235668"/>
              <a:gd name="connsiteY7" fmla="*/ 836397 h 1003680"/>
              <a:gd name="connsiteX8" fmla="*/ 0 w 3235668"/>
              <a:gd name="connsiteY8" fmla="*/ 167283 h 100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35668" h="1003680">
                <a:moveTo>
                  <a:pt x="0" y="167283"/>
                </a:moveTo>
                <a:cubicBezTo>
                  <a:pt x="0" y="74895"/>
                  <a:pt x="74895" y="0"/>
                  <a:pt x="167283" y="0"/>
                </a:cubicBezTo>
                <a:lnTo>
                  <a:pt x="3068385" y="0"/>
                </a:lnTo>
                <a:cubicBezTo>
                  <a:pt x="3160773" y="0"/>
                  <a:pt x="3235668" y="74895"/>
                  <a:pt x="3235668" y="167283"/>
                </a:cubicBezTo>
                <a:lnTo>
                  <a:pt x="3235668" y="836397"/>
                </a:lnTo>
                <a:cubicBezTo>
                  <a:pt x="3235668" y="928785"/>
                  <a:pt x="3160773" y="1003680"/>
                  <a:pt x="3068385" y="1003680"/>
                </a:cubicBezTo>
                <a:lnTo>
                  <a:pt x="167283" y="1003680"/>
                </a:lnTo>
                <a:cubicBezTo>
                  <a:pt x="74895" y="1003680"/>
                  <a:pt x="0" y="928785"/>
                  <a:pt x="0" y="836397"/>
                </a:cubicBezTo>
                <a:lnTo>
                  <a:pt x="0" y="167283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1297" tIns="48996" rIns="171297" bIns="48996" numCol="1" spcCol="1270" anchor="ctr" anchorCtr="0">
            <a:noAutofit/>
          </a:bodyPr>
          <a:lstStyle/>
          <a:p>
            <a:pPr lvl="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kern="1200" dirty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Life events affect insurance needs.</a:t>
            </a:r>
          </a:p>
        </p:txBody>
      </p:sp>
      <p:sp>
        <p:nvSpPr>
          <p:cNvPr id="11" name="Freeform 10"/>
          <p:cNvSpPr/>
          <p:nvPr/>
        </p:nvSpPr>
        <p:spPr>
          <a:xfrm>
            <a:off x="4432154" y="4310093"/>
            <a:ext cx="4183034" cy="566550"/>
          </a:xfrm>
          <a:custGeom>
            <a:avLst/>
            <a:gdLst>
              <a:gd name="connsiteX0" fmla="*/ 0 w 3235668"/>
              <a:gd name="connsiteY0" fmla="*/ 167283 h 1003680"/>
              <a:gd name="connsiteX1" fmla="*/ 167283 w 3235668"/>
              <a:gd name="connsiteY1" fmla="*/ 0 h 1003680"/>
              <a:gd name="connsiteX2" fmla="*/ 3068385 w 3235668"/>
              <a:gd name="connsiteY2" fmla="*/ 0 h 1003680"/>
              <a:gd name="connsiteX3" fmla="*/ 3235668 w 3235668"/>
              <a:gd name="connsiteY3" fmla="*/ 167283 h 1003680"/>
              <a:gd name="connsiteX4" fmla="*/ 3235668 w 3235668"/>
              <a:gd name="connsiteY4" fmla="*/ 836397 h 1003680"/>
              <a:gd name="connsiteX5" fmla="*/ 3068385 w 3235668"/>
              <a:gd name="connsiteY5" fmla="*/ 1003680 h 1003680"/>
              <a:gd name="connsiteX6" fmla="*/ 167283 w 3235668"/>
              <a:gd name="connsiteY6" fmla="*/ 1003680 h 1003680"/>
              <a:gd name="connsiteX7" fmla="*/ 0 w 3235668"/>
              <a:gd name="connsiteY7" fmla="*/ 836397 h 1003680"/>
              <a:gd name="connsiteX8" fmla="*/ 0 w 3235668"/>
              <a:gd name="connsiteY8" fmla="*/ 167283 h 1003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35668" h="1003680">
                <a:moveTo>
                  <a:pt x="0" y="167283"/>
                </a:moveTo>
                <a:cubicBezTo>
                  <a:pt x="0" y="74895"/>
                  <a:pt x="74895" y="0"/>
                  <a:pt x="167283" y="0"/>
                </a:cubicBezTo>
                <a:lnTo>
                  <a:pt x="3068385" y="0"/>
                </a:lnTo>
                <a:cubicBezTo>
                  <a:pt x="3160773" y="0"/>
                  <a:pt x="3235668" y="74895"/>
                  <a:pt x="3235668" y="167283"/>
                </a:cubicBezTo>
                <a:lnTo>
                  <a:pt x="3235668" y="836397"/>
                </a:lnTo>
                <a:cubicBezTo>
                  <a:pt x="3235668" y="928785"/>
                  <a:pt x="3160773" y="1003680"/>
                  <a:pt x="3068385" y="1003680"/>
                </a:cubicBezTo>
                <a:lnTo>
                  <a:pt x="167283" y="1003680"/>
                </a:lnTo>
                <a:cubicBezTo>
                  <a:pt x="74895" y="1003680"/>
                  <a:pt x="0" y="928785"/>
                  <a:pt x="0" y="836397"/>
                </a:cubicBezTo>
                <a:lnTo>
                  <a:pt x="0" y="167283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1297" tIns="48996" rIns="171297" bIns="48996" numCol="1" spcCol="1270" anchor="ctr" anchorCtr="0">
            <a:noAutofit/>
          </a:bodyPr>
          <a:lstStyle/>
          <a:p>
            <a:pPr lvl="0" algn="l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kern="1200" dirty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Air Force provides some insurance, but not all.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7621" y="2433124"/>
            <a:ext cx="188976" cy="2743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771" y="3448066"/>
            <a:ext cx="188976" cy="2743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229" y="4477792"/>
            <a:ext cx="188976" cy="2743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477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7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4313C-2BF2-4363-B63E-0F383615C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 Force Priorities</a:t>
            </a:r>
          </a:p>
        </p:txBody>
      </p:sp>
      <p:sp>
        <p:nvSpPr>
          <p:cNvPr id="6" name="Freeform 5"/>
          <p:cNvSpPr/>
          <p:nvPr/>
        </p:nvSpPr>
        <p:spPr>
          <a:xfrm>
            <a:off x="3573182" y="1518042"/>
            <a:ext cx="5038016" cy="468000"/>
          </a:xfrm>
          <a:custGeom>
            <a:avLst/>
            <a:gdLst>
              <a:gd name="connsiteX0" fmla="*/ 0 w 5038016"/>
              <a:gd name="connsiteY0" fmla="*/ 78002 h 468000"/>
              <a:gd name="connsiteX1" fmla="*/ 78002 w 5038016"/>
              <a:gd name="connsiteY1" fmla="*/ 0 h 468000"/>
              <a:gd name="connsiteX2" fmla="*/ 4960014 w 5038016"/>
              <a:gd name="connsiteY2" fmla="*/ 0 h 468000"/>
              <a:gd name="connsiteX3" fmla="*/ 5038016 w 5038016"/>
              <a:gd name="connsiteY3" fmla="*/ 78002 h 468000"/>
              <a:gd name="connsiteX4" fmla="*/ 5038016 w 5038016"/>
              <a:gd name="connsiteY4" fmla="*/ 389998 h 468000"/>
              <a:gd name="connsiteX5" fmla="*/ 4960014 w 5038016"/>
              <a:gd name="connsiteY5" fmla="*/ 468000 h 468000"/>
              <a:gd name="connsiteX6" fmla="*/ 78002 w 5038016"/>
              <a:gd name="connsiteY6" fmla="*/ 468000 h 468000"/>
              <a:gd name="connsiteX7" fmla="*/ 0 w 5038016"/>
              <a:gd name="connsiteY7" fmla="*/ 389998 h 468000"/>
              <a:gd name="connsiteX8" fmla="*/ 0 w 5038016"/>
              <a:gd name="connsiteY8" fmla="*/ 78002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38016" h="468000">
                <a:moveTo>
                  <a:pt x="0" y="78002"/>
                </a:moveTo>
                <a:cubicBezTo>
                  <a:pt x="0" y="34923"/>
                  <a:pt x="34923" y="0"/>
                  <a:pt x="78002" y="0"/>
                </a:cubicBezTo>
                <a:lnTo>
                  <a:pt x="4960014" y="0"/>
                </a:lnTo>
                <a:cubicBezTo>
                  <a:pt x="5003093" y="0"/>
                  <a:pt x="5038016" y="34923"/>
                  <a:pt x="5038016" y="78002"/>
                </a:cubicBezTo>
                <a:lnTo>
                  <a:pt x="5038016" y="389998"/>
                </a:lnTo>
                <a:cubicBezTo>
                  <a:pt x="5038016" y="433077"/>
                  <a:pt x="5003093" y="468000"/>
                  <a:pt x="4960014" y="468000"/>
                </a:cubicBezTo>
                <a:lnTo>
                  <a:pt x="78002" y="468000"/>
                </a:lnTo>
                <a:cubicBezTo>
                  <a:pt x="34923" y="468000"/>
                  <a:pt x="0" y="433077"/>
                  <a:pt x="0" y="389998"/>
                </a:cubicBezTo>
                <a:lnTo>
                  <a:pt x="0" y="7800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0584" tIns="99046" rIns="99046" bIns="99046" numCol="1" spcCol="1270" anchor="ctr" anchorCtr="0">
            <a:noAutofit/>
          </a:bodyPr>
          <a:lstStyle/>
          <a:p>
            <a:pPr marL="0" marR="0" lvl="0" indent="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Restore readiness…</a:t>
            </a:r>
          </a:p>
        </p:txBody>
      </p:sp>
      <p:sp>
        <p:nvSpPr>
          <p:cNvPr id="7" name="Freeform 6"/>
          <p:cNvSpPr/>
          <p:nvPr/>
        </p:nvSpPr>
        <p:spPr>
          <a:xfrm>
            <a:off x="3573182" y="1986042"/>
            <a:ext cx="5038016" cy="331200"/>
          </a:xfrm>
          <a:custGeom>
            <a:avLst/>
            <a:gdLst>
              <a:gd name="connsiteX0" fmla="*/ 0 w 5038016"/>
              <a:gd name="connsiteY0" fmla="*/ 0 h 331200"/>
              <a:gd name="connsiteX1" fmla="*/ 5038016 w 5038016"/>
              <a:gd name="connsiteY1" fmla="*/ 0 h 331200"/>
              <a:gd name="connsiteX2" fmla="*/ 5038016 w 5038016"/>
              <a:gd name="connsiteY2" fmla="*/ 331200 h 331200"/>
              <a:gd name="connsiteX3" fmla="*/ 0 w 5038016"/>
              <a:gd name="connsiteY3" fmla="*/ 331200 h 331200"/>
              <a:gd name="connsiteX4" fmla="*/ 0 w 5038016"/>
              <a:gd name="connsiteY4" fmla="*/ 0 h 33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8016" h="331200">
                <a:moveTo>
                  <a:pt x="0" y="0"/>
                </a:moveTo>
                <a:lnTo>
                  <a:pt x="5038016" y="0"/>
                </a:lnTo>
                <a:lnTo>
                  <a:pt x="5038016" y="331200"/>
                </a:lnTo>
                <a:lnTo>
                  <a:pt x="0" y="3312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9957" tIns="25400" rIns="142240" bIns="25400" numCol="1" spcCol="1270" anchor="t" anchorCtr="0">
            <a:noAutofit/>
          </a:bodyPr>
          <a:lstStyle/>
          <a:p>
            <a:pPr marL="171450" marR="0" lvl="1" indent="-171450" algn="l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3D7B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win any fight, any time.</a:t>
            </a:r>
          </a:p>
        </p:txBody>
      </p:sp>
      <p:sp>
        <p:nvSpPr>
          <p:cNvPr id="8" name="Freeform 7"/>
          <p:cNvSpPr/>
          <p:nvPr/>
        </p:nvSpPr>
        <p:spPr>
          <a:xfrm>
            <a:off x="3573182" y="2317242"/>
            <a:ext cx="5038016" cy="468000"/>
          </a:xfrm>
          <a:custGeom>
            <a:avLst/>
            <a:gdLst>
              <a:gd name="connsiteX0" fmla="*/ 0 w 5038016"/>
              <a:gd name="connsiteY0" fmla="*/ 78002 h 468000"/>
              <a:gd name="connsiteX1" fmla="*/ 78002 w 5038016"/>
              <a:gd name="connsiteY1" fmla="*/ 0 h 468000"/>
              <a:gd name="connsiteX2" fmla="*/ 4960014 w 5038016"/>
              <a:gd name="connsiteY2" fmla="*/ 0 h 468000"/>
              <a:gd name="connsiteX3" fmla="*/ 5038016 w 5038016"/>
              <a:gd name="connsiteY3" fmla="*/ 78002 h 468000"/>
              <a:gd name="connsiteX4" fmla="*/ 5038016 w 5038016"/>
              <a:gd name="connsiteY4" fmla="*/ 389998 h 468000"/>
              <a:gd name="connsiteX5" fmla="*/ 4960014 w 5038016"/>
              <a:gd name="connsiteY5" fmla="*/ 468000 h 468000"/>
              <a:gd name="connsiteX6" fmla="*/ 78002 w 5038016"/>
              <a:gd name="connsiteY6" fmla="*/ 468000 h 468000"/>
              <a:gd name="connsiteX7" fmla="*/ 0 w 5038016"/>
              <a:gd name="connsiteY7" fmla="*/ 389998 h 468000"/>
              <a:gd name="connsiteX8" fmla="*/ 0 w 5038016"/>
              <a:gd name="connsiteY8" fmla="*/ 78002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38016" h="468000">
                <a:moveTo>
                  <a:pt x="0" y="78002"/>
                </a:moveTo>
                <a:cubicBezTo>
                  <a:pt x="0" y="34923"/>
                  <a:pt x="34923" y="0"/>
                  <a:pt x="78002" y="0"/>
                </a:cubicBezTo>
                <a:lnTo>
                  <a:pt x="4960014" y="0"/>
                </a:lnTo>
                <a:cubicBezTo>
                  <a:pt x="5003093" y="0"/>
                  <a:pt x="5038016" y="34923"/>
                  <a:pt x="5038016" y="78002"/>
                </a:cubicBezTo>
                <a:lnTo>
                  <a:pt x="5038016" y="389998"/>
                </a:lnTo>
                <a:cubicBezTo>
                  <a:pt x="5038016" y="433077"/>
                  <a:pt x="5003093" y="468000"/>
                  <a:pt x="4960014" y="468000"/>
                </a:cubicBezTo>
                <a:lnTo>
                  <a:pt x="78002" y="468000"/>
                </a:lnTo>
                <a:cubicBezTo>
                  <a:pt x="34923" y="468000"/>
                  <a:pt x="0" y="433077"/>
                  <a:pt x="0" y="389998"/>
                </a:cubicBezTo>
                <a:lnTo>
                  <a:pt x="0" y="7800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0584" tIns="99046" rIns="99046" bIns="99046" numCol="1" spcCol="1270" anchor="ctr" anchorCtr="0">
            <a:noAutofit/>
          </a:bodyPr>
          <a:lstStyle/>
          <a:p>
            <a:pPr marL="0" marR="0" lvl="0" indent="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Cost-effectively modernize…</a:t>
            </a:r>
          </a:p>
        </p:txBody>
      </p:sp>
      <p:sp>
        <p:nvSpPr>
          <p:cNvPr id="9" name="Freeform 8"/>
          <p:cNvSpPr/>
          <p:nvPr/>
        </p:nvSpPr>
        <p:spPr>
          <a:xfrm>
            <a:off x="3573182" y="2785242"/>
            <a:ext cx="5038016" cy="331200"/>
          </a:xfrm>
          <a:custGeom>
            <a:avLst/>
            <a:gdLst>
              <a:gd name="connsiteX0" fmla="*/ 0 w 5038016"/>
              <a:gd name="connsiteY0" fmla="*/ 0 h 331200"/>
              <a:gd name="connsiteX1" fmla="*/ 5038016 w 5038016"/>
              <a:gd name="connsiteY1" fmla="*/ 0 h 331200"/>
              <a:gd name="connsiteX2" fmla="*/ 5038016 w 5038016"/>
              <a:gd name="connsiteY2" fmla="*/ 331200 h 331200"/>
              <a:gd name="connsiteX3" fmla="*/ 0 w 5038016"/>
              <a:gd name="connsiteY3" fmla="*/ 331200 h 331200"/>
              <a:gd name="connsiteX4" fmla="*/ 0 w 5038016"/>
              <a:gd name="connsiteY4" fmla="*/ 0 h 33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8016" h="331200">
                <a:moveTo>
                  <a:pt x="0" y="0"/>
                </a:moveTo>
                <a:lnTo>
                  <a:pt x="5038016" y="0"/>
                </a:lnTo>
                <a:lnTo>
                  <a:pt x="5038016" y="331200"/>
                </a:lnTo>
                <a:lnTo>
                  <a:pt x="0" y="3312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9957" tIns="25400" rIns="142240" bIns="25400" numCol="1" spcCol="1270" anchor="t" anchorCtr="0">
            <a:noAutofit/>
          </a:bodyPr>
          <a:lstStyle/>
          <a:p>
            <a:pPr marL="171450" marR="0" lvl="1" indent="-171450" algn="l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3D7B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increase the lethality of the force.</a:t>
            </a:r>
          </a:p>
        </p:txBody>
      </p:sp>
      <p:sp>
        <p:nvSpPr>
          <p:cNvPr id="10" name="Freeform 9"/>
          <p:cNvSpPr/>
          <p:nvPr/>
        </p:nvSpPr>
        <p:spPr>
          <a:xfrm>
            <a:off x="3573182" y="3116442"/>
            <a:ext cx="5038016" cy="468000"/>
          </a:xfrm>
          <a:custGeom>
            <a:avLst/>
            <a:gdLst>
              <a:gd name="connsiteX0" fmla="*/ 0 w 5038016"/>
              <a:gd name="connsiteY0" fmla="*/ 78002 h 468000"/>
              <a:gd name="connsiteX1" fmla="*/ 78002 w 5038016"/>
              <a:gd name="connsiteY1" fmla="*/ 0 h 468000"/>
              <a:gd name="connsiteX2" fmla="*/ 4960014 w 5038016"/>
              <a:gd name="connsiteY2" fmla="*/ 0 h 468000"/>
              <a:gd name="connsiteX3" fmla="*/ 5038016 w 5038016"/>
              <a:gd name="connsiteY3" fmla="*/ 78002 h 468000"/>
              <a:gd name="connsiteX4" fmla="*/ 5038016 w 5038016"/>
              <a:gd name="connsiteY4" fmla="*/ 389998 h 468000"/>
              <a:gd name="connsiteX5" fmla="*/ 4960014 w 5038016"/>
              <a:gd name="connsiteY5" fmla="*/ 468000 h 468000"/>
              <a:gd name="connsiteX6" fmla="*/ 78002 w 5038016"/>
              <a:gd name="connsiteY6" fmla="*/ 468000 h 468000"/>
              <a:gd name="connsiteX7" fmla="*/ 0 w 5038016"/>
              <a:gd name="connsiteY7" fmla="*/ 389998 h 468000"/>
              <a:gd name="connsiteX8" fmla="*/ 0 w 5038016"/>
              <a:gd name="connsiteY8" fmla="*/ 78002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38016" h="468000">
                <a:moveTo>
                  <a:pt x="0" y="78002"/>
                </a:moveTo>
                <a:cubicBezTo>
                  <a:pt x="0" y="34923"/>
                  <a:pt x="34923" y="0"/>
                  <a:pt x="78002" y="0"/>
                </a:cubicBezTo>
                <a:lnTo>
                  <a:pt x="4960014" y="0"/>
                </a:lnTo>
                <a:cubicBezTo>
                  <a:pt x="5003093" y="0"/>
                  <a:pt x="5038016" y="34923"/>
                  <a:pt x="5038016" y="78002"/>
                </a:cubicBezTo>
                <a:lnTo>
                  <a:pt x="5038016" y="389998"/>
                </a:lnTo>
                <a:cubicBezTo>
                  <a:pt x="5038016" y="433077"/>
                  <a:pt x="5003093" y="468000"/>
                  <a:pt x="4960014" y="468000"/>
                </a:cubicBezTo>
                <a:lnTo>
                  <a:pt x="78002" y="468000"/>
                </a:lnTo>
                <a:cubicBezTo>
                  <a:pt x="34923" y="468000"/>
                  <a:pt x="0" y="433077"/>
                  <a:pt x="0" y="389998"/>
                </a:cubicBezTo>
                <a:lnTo>
                  <a:pt x="0" y="7800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0584" tIns="99046" rIns="99046" bIns="99046" numCol="1" spcCol="1270" anchor="ctr" anchorCtr="0">
            <a:noAutofit/>
          </a:bodyPr>
          <a:lstStyle/>
          <a:p>
            <a:pPr marL="0" marR="0" lvl="0" indent="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Drive innovation…</a:t>
            </a:r>
          </a:p>
        </p:txBody>
      </p:sp>
      <p:sp>
        <p:nvSpPr>
          <p:cNvPr id="11" name="Freeform 10"/>
          <p:cNvSpPr/>
          <p:nvPr/>
        </p:nvSpPr>
        <p:spPr>
          <a:xfrm>
            <a:off x="3573182" y="3584443"/>
            <a:ext cx="5038016" cy="331200"/>
          </a:xfrm>
          <a:custGeom>
            <a:avLst/>
            <a:gdLst>
              <a:gd name="connsiteX0" fmla="*/ 0 w 5038016"/>
              <a:gd name="connsiteY0" fmla="*/ 0 h 331200"/>
              <a:gd name="connsiteX1" fmla="*/ 5038016 w 5038016"/>
              <a:gd name="connsiteY1" fmla="*/ 0 h 331200"/>
              <a:gd name="connsiteX2" fmla="*/ 5038016 w 5038016"/>
              <a:gd name="connsiteY2" fmla="*/ 331200 h 331200"/>
              <a:gd name="connsiteX3" fmla="*/ 0 w 5038016"/>
              <a:gd name="connsiteY3" fmla="*/ 331200 h 331200"/>
              <a:gd name="connsiteX4" fmla="*/ 0 w 5038016"/>
              <a:gd name="connsiteY4" fmla="*/ 0 h 33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8016" h="331200">
                <a:moveTo>
                  <a:pt x="0" y="0"/>
                </a:moveTo>
                <a:lnTo>
                  <a:pt x="5038016" y="0"/>
                </a:lnTo>
                <a:lnTo>
                  <a:pt x="5038016" y="331200"/>
                </a:lnTo>
                <a:lnTo>
                  <a:pt x="0" y="3312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9957" tIns="25400" rIns="142240" bIns="25400" numCol="1" spcCol="1270" anchor="t" anchorCtr="0">
            <a:noAutofit/>
          </a:bodyPr>
          <a:lstStyle/>
          <a:p>
            <a:pPr marL="171450" marR="0" lvl="1" indent="-171450" algn="l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3D7B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secure our future.</a:t>
            </a:r>
          </a:p>
        </p:txBody>
      </p:sp>
      <p:sp>
        <p:nvSpPr>
          <p:cNvPr id="12" name="Freeform 11"/>
          <p:cNvSpPr/>
          <p:nvPr/>
        </p:nvSpPr>
        <p:spPr>
          <a:xfrm>
            <a:off x="3573182" y="3915643"/>
            <a:ext cx="5038016" cy="468000"/>
          </a:xfrm>
          <a:custGeom>
            <a:avLst/>
            <a:gdLst>
              <a:gd name="connsiteX0" fmla="*/ 0 w 5038016"/>
              <a:gd name="connsiteY0" fmla="*/ 78002 h 468000"/>
              <a:gd name="connsiteX1" fmla="*/ 78002 w 5038016"/>
              <a:gd name="connsiteY1" fmla="*/ 0 h 468000"/>
              <a:gd name="connsiteX2" fmla="*/ 4960014 w 5038016"/>
              <a:gd name="connsiteY2" fmla="*/ 0 h 468000"/>
              <a:gd name="connsiteX3" fmla="*/ 5038016 w 5038016"/>
              <a:gd name="connsiteY3" fmla="*/ 78002 h 468000"/>
              <a:gd name="connsiteX4" fmla="*/ 5038016 w 5038016"/>
              <a:gd name="connsiteY4" fmla="*/ 389998 h 468000"/>
              <a:gd name="connsiteX5" fmla="*/ 4960014 w 5038016"/>
              <a:gd name="connsiteY5" fmla="*/ 468000 h 468000"/>
              <a:gd name="connsiteX6" fmla="*/ 78002 w 5038016"/>
              <a:gd name="connsiteY6" fmla="*/ 468000 h 468000"/>
              <a:gd name="connsiteX7" fmla="*/ 0 w 5038016"/>
              <a:gd name="connsiteY7" fmla="*/ 389998 h 468000"/>
              <a:gd name="connsiteX8" fmla="*/ 0 w 5038016"/>
              <a:gd name="connsiteY8" fmla="*/ 78002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38016" h="468000">
                <a:moveTo>
                  <a:pt x="0" y="78002"/>
                </a:moveTo>
                <a:cubicBezTo>
                  <a:pt x="0" y="34923"/>
                  <a:pt x="34923" y="0"/>
                  <a:pt x="78002" y="0"/>
                </a:cubicBezTo>
                <a:lnTo>
                  <a:pt x="4960014" y="0"/>
                </a:lnTo>
                <a:cubicBezTo>
                  <a:pt x="5003093" y="0"/>
                  <a:pt x="5038016" y="34923"/>
                  <a:pt x="5038016" y="78002"/>
                </a:cubicBezTo>
                <a:lnTo>
                  <a:pt x="5038016" y="389998"/>
                </a:lnTo>
                <a:cubicBezTo>
                  <a:pt x="5038016" y="433077"/>
                  <a:pt x="5003093" y="468000"/>
                  <a:pt x="4960014" y="468000"/>
                </a:cubicBezTo>
                <a:lnTo>
                  <a:pt x="78002" y="468000"/>
                </a:lnTo>
                <a:cubicBezTo>
                  <a:pt x="34923" y="468000"/>
                  <a:pt x="0" y="433077"/>
                  <a:pt x="0" y="389998"/>
                </a:cubicBezTo>
                <a:lnTo>
                  <a:pt x="0" y="7800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0584" tIns="99046" rIns="99046" bIns="99046" numCol="1" spcCol="1270" anchor="ctr" anchorCtr="0">
            <a:noAutofit/>
          </a:bodyPr>
          <a:lstStyle/>
          <a:p>
            <a:pPr marL="0" marR="0" lvl="0" indent="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Develop exceptional leaders…</a:t>
            </a:r>
          </a:p>
        </p:txBody>
      </p:sp>
      <p:sp>
        <p:nvSpPr>
          <p:cNvPr id="13" name="Freeform 12"/>
          <p:cNvSpPr/>
          <p:nvPr/>
        </p:nvSpPr>
        <p:spPr>
          <a:xfrm>
            <a:off x="3573182" y="4383643"/>
            <a:ext cx="5038016" cy="331200"/>
          </a:xfrm>
          <a:custGeom>
            <a:avLst/>
            <a:gdLst>
              <a:gd name="connsiteX0" fmla="*/ 0 w 5038016"/>
              <a:gd name="connsiteY0" fmla="*/ 0 h 331200"/>
              <a:gd name="connsiteX1" fmla="*/ 5038016 w 5038016"/>
              <a:gd name="connsiteY1" fmla="*/ 0 h 331200"/>
              <a:gd name="connsiteX2" fmla="*/ 5038016 w 5038016"/>
              <a:gd name="connsiteY2" fmla="*/ 331200 h 331200"/>
              <a:gd name="connsiteX3" fmla="*/ 0 w 5038016"/>
              <a:gd name="connsiteY3" fmla="*/ 331200 h 331200"/>
              <a:gd name="connsiteX4" fmla="*/ 0 w 5038016"/>
              <a:gd name="connsiteY4" fmla="*/ 0 h 33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8016" h="331200">
                <a:moveTo>
                  <a:pt x="0" y="0"/>
                </a:moveTo>
                <a:lnTo>
                  <a:pt x="5038016" y="0"/>
                </a:lnTo>
                <a:lnTo>
                  <a:pt x="5038016" y="331200"/>
                </a:lnTo>
                <a:lnTo>
                  <a:pt x="0" y="3312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9957" tIns="25400" rIns="142240" bIns="25400" numCol="1" spcCol="1270" anchor="t" anchorCtr="0">
            <a:noAutofit/>
          </a:bodyPr>
          <a:lstStyle/>
          <a:p>
            <a:pPr marL="171450" marR="0" lvl="1" indent="-171450" algn="l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3D7B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lead the world’s most powerful teams.</a:t>
            </a:r>
          </a:p>
        </p:txBody>
      </p:sp>
      <p:sp>
        <p:nvSpPr>
          <p:cNvPr id="14" name="Freeform 13"/>
          <p:cNvSpPr/>
          <p:nvPr/>
        </p:nvSpPr>
        <p:spPr>
          <a:xfrm>
            <a:off x="3573182" y="4714843"/>
            <a:ext cx="5038016" cy="468000"/>
          </a:xfrm>
          <a:custGeom>
            <a:avLst/>
            <a:gdLst>
              <a:gd name="connsiteX0" fmla="*/ 0 w 5038016"/>
              <a:gd name="connsiteY0" fmla="*/ 78002 h 468000"/>
              <a:gd name="connsiteX1" fmla="*/ 78002 w 5038016"/>
              <a:gd name="connsiteY1" fmla="*/ 0 h 468000"/>
              <a:gd name="connsiteX2" fmla="*/ 4960014 w 5038016"/>
              <a:gd name="connsiteY2" fmla="*/ 0 h 468000"/>
              <a:gd name="connsiteX3" fmla="*/ 5038016 w 5038016"/>
              <a:gd name="connsiteY3" fmla="*/ 78002 h 468000"/>
              <a:gd name="connsiteX4" fmla="*/ 5038016 w 5038016"/>
              <a:gd name="connsiteY4" fmla="*/ 389998 h 468000"/>
              <a:gd name="connsiteX5" fmla="*/ 4960014 w 5038016"/>
              <a:gd name="connsiteY5" fmla="*/ 468000 h 468000"/>
              <a:gd name="connsiteX6" fmla="*/ 78002 w 5038016"/>
              <a:gd name="connsiteY6" fmla="*/ 468000 h 468000"/>
              <a:gd name="connsiteX7" fmla="*/ 0 w 5038016"/>
              <a:gd name="connsiteY7" fmla="*/ 389998 h 468000"/>
              <a:gd name="connsiteX8" fmla="*/ 0 w 5038016"/>
              <a:gd name="connsiteY8" fmla="*/ 78002 h 46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38016" h="468000">
                <a:moveTo>
                  <a:pt x="0" y="78002"/>
                </a:moveTo>
                <a:cubicBezTo>
                  <a:pt x="0" y="34923"/>
                  <a:pt x="34923" y="0"/>
                  <a:pt x="78002" y="0"/>
                </a:cubicBezTo>
                <a:lnTo>
                  <a:pt x="4960014" y="0"/>
                </a:lnTo>
                <a:cubicBezTo>
                  <a:pt x="5003093" y="0"/>
                  <a:pt x="5038016" y="34923"/>
                  <a:pt x="5038016" y="78002"/>
                </a:cubicBezTo>
                <a:lnTo>
                  <a:pt x="5038016" y="389998"/>
                </a:lnTo>
                <a:cubicBezTo>
                  <a:pt x="5038016" y="433077"/>
                  <a:pt x="5003093" y="468000"/>
                  <a:pt x="4960014" y="468000"/>
                </a:cubicBezTo>
                <a:lnTo>
                  <a:pt x="78002" y="468000"/>
                </a:lnTo>
                <a:cubicBezTo>
                  <a:pt x="34923" y="468000"/>
                  <a:pt x="0" y="433077"/>
                  <a:pt x="0" y="389998"/>
                </a:cubicBezTo>
                <a:lnTo>
                  <a:pt x="0" y="7800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0584" tIns="99046" rIns="99046" bIns="99046" numCol="1" spcCol="1270" anchor="ctr" anchorCtr="0">
            <a:noAutofit/>
          </a:bodyPr>
          <a:lstStyle/>
          <a:p>
            <a:pPr marL="0" marR="0" lvl="0" indent="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Strengthen our alliances…</a:t>
            </a:r>
          </a:p>
        </p:txBody>
      </p:sp>
      <p:sp>
        <p:nvSpPr>
          <p:cNvPr id="15" name="Freeform 14"/>
          <p:cNvSpPr/>
          <p:nvPr/>
        </p:nvSpPr>
        <p:spPr>
          <a:xfrm>
            <a:off x="3573182" y="5182843"/>
            <a:ext cx="5038016" cy="331200"/>
          </a:xfrm>
          <a:custGeom>
            <a:avLst/>
            <a:gdLst>
              <a:gd name="connsiteX0" fmla="*/ 0 w 5038016"/>
              <a:gd name="connsiteY0" fmla="*/ 0 h 331200"/>
              <a:gd name="connsiteX1" fmla="*/ 5038016 w 5038016"/>
              <a:gd name="connsiteY1" fmla="*/ 0 h 331200"/>
              <a:gd name="connsiteX2" fmla="*/ 5038016 w 5038016"/>
              <a:gd name="connsiteY2" fmla="*/ 331200 h 331200"/>
              <a:gd name="connsiteX3" fmla="*/ 0 w 5038016"/>
              <a:gd name="connsiteY3" fmla="*/ 331200 h 331200"/>
              <a:gd name="connsiteX4" fmla="*/ 0 w 5038016"/>
              <a:gd name="connsiteY4" fmla="*/ 0 h 33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8016" h="331200">
                <a:moveTo>
                  <a:pt x="0" y="0"/>
                </a:moveTo>
                <a:lnTo>
                  <a:pt x="5038016" y="0"/>
                </a:lnTo>
                <a:lnTo>
                  <a:pt x="5038016" y="331200"/>
                </a:lnTo>
                <a:lnTo>
                  <a:pt x="0" y="3312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9957" tIns="25400" rIns="142240" bIns="25400" numCol="1" spcCol="1270" anchor="t" anchorCtr="0">
            <a:noAutofit/>
          </a:bodyPr>
          <a:lstStyle/>
          <a:p>
            <a:pPr marL="171450" marR="0" lvl="1" indent="-171450" algn="l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3D7B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because we are stronger together.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00"/>
          <a:stretch/>
        </p:blipFill>
        <p:spPr>
          <a:xfrm>
            <a:off x="-194310" y="1799034"/>
            <a:ext cx="3851911" cy="4642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804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7" grpId="0" build="p"/>
      <p:bldP spid="8" grpId="0" build="p" animBg="1"/>
      <p:bldP spid="9" grpId="0" build="p"/>
      <p:bldP spid="10" grpId="0" build="p" animBg="1"/>
      <p:bldP spid="11" grpId="0" build="p"/>
      <p:bldP spid="12" grpId="0" build="p" animBg="1"/>
      <p:bldP spid="13" grpId="0" build="p"/>
      <p:bldP spid="14" grpId="0" build="p" animBg="1"/>
      <p:bldP spid="15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229600" cy="1143000"/>
          </a:xfrm>
        </p:spPr>
        <p:txBody>
          <a:bodyPr/>
          <a:lstStyle/>
          <a:p>
            <a:r>
              <a:rPr lang="en-US" dirty="0"/>
              <a:t>Auto Insurance</a:t>
            </a:r>
          </a:p>
        </p:txBody>
      </p:sp>
      <p:sp>
        <p:nvSpPr>
          <p:cNvPr id="5" name="Rectangle 4"/>
          <p:cNvSpPr/>
          <p:nvPr/>
        </p:nvSpPr>
        <p:spPr>
          <a:xfrm>
            <a:off x="5071537" y="3789631"/>
            <a:ext cx="3250783" cy="685800"/>
          </a:xfrm>
          <a:prstGeom prst="rect">
            <a:avLst/>
          </a:prstGeom>
          <a:solidFill>
            <a:srgbClr val="E4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14300">
              <a:defRPr/>
            </a:pPr>
            <a:r>
              <a:rPr lang="en-US" sz="2400" dirty="0">
                <a:solidFill>
                  <a:srgbClr val="0309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</a:p>
        </p:txBody>
      </p:sp>
      <p:sp>
        <p:nvSpPr>
          <p:cNvPr id="6" name="Rectangle 5"/>
          <p:cNvSpPr/>
          <p:nvPr/>
        </p:nvSpPr>
        <p:spPr>
          <a:xfrm>
            <a:off x="4753486" y="3789631"/>
            <a:ext cx="318052" cy="685800"/>
          </a:xfrm>
          <a:prstGeom prst="rect">
            <a:avLst/>
          </a:prstGeom>
          <a:solidFill>
            <a:srgbClr val="006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071537" y="3089000"/>
            <a:ext cx="3250783" cy="685800"/>
          </a:xfrm>
          <a:prstGeom prst="rect">
            <a:avLst/>
          </a:prstGeom>
          <a:solidFill>
            <a:srgbClr val="E4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14300">
              <a:defRPr/>
            </a:pPr>
            <a:r>
              <a:rPr lang="en-US" sz="2400" dirty="0">
                <a:solidFill>
                  <a:srgbClr val="0309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</a:t>
            </a:r>
          </a:p>
        </p:txBody>
      </p:sp>
      <p:sp>
        <p:nvSpPr>
          <p:cNvPr id="9" name="Rectangle 8"/>
          <p:cNvSpPr/>
          <p:nvPr/>
        </p:nvSpPr>
        <p:spPr>
          <a:xfrm>
            <a:off x="4753486" y="3089000"/>
            <a:ext cx="318052" cy="685800"/>
          </a:xfrm>
          <a:prstGeom prst="rect">
            <a:avLst/>
          </a:prstGeom>
          <a:solidFill>
            <a:srgbClr val="006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071537" y="2388370"/>
            <a:ext cx="3250783" cy="685800"/>
          </a:xfrm>
          <a:prstGeom prst="rect">
            <a:avLst/>
          </a:prstGeom>
          <a:solidFill>
            <a:srgbClr val="E4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14300">
              <a:defRPr/>
            </a:pPr>
            <a:r>
              <a:rPr lang="en-US" sz="2400" dirty="0">
                <a:solidFill>
                  <a:srgbClr val="0309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53486" y="2388370"/>
            <a:ext cx="318052" cy="685800"/>
          </a:xfrm>
          <a:prstGeom prst="rect">
            <a:avLst/>
          </a:prstGeom>
          <a:solidFill>
            <a:srgbClr val="006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071537" y="1687739"/>
            <a:ext cx="3250783" cy="685800"/>
          </a:xfrm>
          <a:prstGeom prst="rect">
            <a:avLst/>
          </a:prstGeom>
          <a:solidFill>
            <a:srgbClr val="E4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14300">
              <a:defRPr/>
            </a:pPr>
            <a:r>
              <a:rPr lang="en-US" sz="2400" dirty="0">
                <a:solidFill>
                  <a:srgbClr val="0309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Liability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53486" y="1687739"/>
            <a:ext cx="318052" cy="685800"/>
          </a:xfrm>
          <a:prstGeom prst="rect">
            <a:avLst/>
          </a:prstGeom>
          <a:solidFill>
            <a:srgbClr val="006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5071537" y="4490261"/>
            <a:ext cx="3250783" cy="685800"/>
          </a:xfrm>
          <a:prstGeom prst="rect">
            <a:avLst/>
          </a:prstGeom>
          <a:solidFill>
            <a:srgbClr val="E4EF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14300">
              <a:defRPr/>
            </a:pPr>
            <a:r>
              <a:rPr lang="en-US" sz="2400" dirty="0">
                <a:solidFill>
                  <a:srgbClr val="0309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753486" y="4490261"/>
            <a:ext cx="318052" cy="685800"/>
          </a:xfrm>
          <a:prstGeom prst="rect">
            <a:avLst/>
          </a:prstGeom>
          <a:solidFill>
            <a:srgbClr val="006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391" y="1713841"/>
            <a:ext cx="3810226" cy="34622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910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8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Insurance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type="body" sz="quarter" idx="10"/>
          </p:nvPr>
        </p:nvSpPr>
        <p:spPr>
          <a:xfrm>
            <a:off x="511510" y="2698470"/>
            <a:ext cx="3475701" cy="212870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Register dependents in Defense Enrollment Eligibility Reporting System (DEERS).</a:t>
            </a:r>
            <a:br>
              <a:rPr lang="en-US" dirty="0"/>
            </a:br>
            <a:endParaRPr lang="en-US" dirty="0"/>
          </a:p>
          <a:p>
            <a:r>
              <a:rPr lang="en-US" dirty="0"/>
              <a:t>Coordinate any spouse benefits.</a:t>
            </a:r>
          </a:p>
        </p:txBody>
      </p:sp>
      <p:sp>
        <p:nvSpPr>
          <p:cNvPr id="11" name="Oval 10"/>
          <p:cNvSpPr/>
          <p:nvPr/>
        </p:nvSpPr>
        <p:spPr>
          <a:xfrm>
            <a:off x="4511063" y="1679945"/>
            <a:ext cx="3955311" cy="3955311"/>
          </a:xfrm>
          <a:prstGeom prst="ellipse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0403" y="2550984"/>
            <a:ext cx="3532548" cy="1769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746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 Insurance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99906" y="2843928"/>
            <a:ext cx="3082726" cy="8564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499905" y="3700410"/>
            <a:ext cx="3082727" cy="2508998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ound Same Side Corner Rectangle 6"/>
          <p:cNvSpPr/>
          <p:nvPr/>
        </p:nvSpPr>
        <p:spPr>
          <a:xfrm>
            <a:off x="1499906" y="3562181"/>
            <a:ext cx="3082727" cy="264722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0688" tIns="170688" rIns="170688" bIns="170688" numCol="1" spcCol="1270" anchor="t" anchorCtr="0">
            <a:noAutofit/>
          </a:bodyPr>
          <a:lstStyle/>
          <a:p>
            <a:pPr marL="119063" indent="-1190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SGLI</a:t>
            </a:r>
          </a:p>
          <a:p>
            <a:pPr marL="119063" indent="-1190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TSGLI/SGLI Disability</a:t>
            </a:r>
          </a:p>
          <a:p>
            <a:pPr marL="119063" indent="-1190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FSGLI</a:t>
            </a:r>
          </a:p>
          <a:p>
            <a:pPr marL="119063" indent="-1190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VGLI</a:t>
            </a:r>
          </a:p>
          <a:p>
            <a:pPr marL="119063" indent="-1190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Commercial policies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99905" y="2874572"/>
            <a:ext cx="30827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Temporary </a:t>
            </a:r>
            <a:r>
              <a:rPr lang="en-US" sz="23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(Term) </a:t>
            </a:r>
            <a:br>
              <a:rPr lang="en-US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</a:p>
          <a:p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4738577" y="2843927"/>
            <a:ext cx="3082726" cy="856482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38576" y="3700409"/>
            <a:ext cx="3082727" cy="1669027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38576" y="2874571"/>
            <a:ext cx="308272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Insurance</a:t>
            </a:r>
            <a:b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(Insurance plus savings)</a:t>
            </a:r>
          </a:p>
          <a:p>
            <a:endParaRPr lang="en-US" dirty="0"/>
          </a:p>
        </p:txBody>
      </p:sp>
      <p:sp>
        <p:nvSpPr>
          <p:cNvPr id="28" name="Round Same Side Corner Rectangle 6"/>
          <p:cNvSpPr/>
          <p:nvPr/>
        </p:nvSpPr>
        <p:spPr>
          <a:xfrm>
            <a:off x="4831441" y="3597617"/>
            <a:ext cx="3082727" cy="165486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0688" tIns="170688" rIns="170688" bIns="170688" numCol="1" spcCol="1270" anchor="t" anchorCtr="0">
            <a:noAutofit/>
          </a:bodyPr>
          <a:lstStyle/>
          <a:p>
            <a:pPr marL="119063" indent="-1190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Whole life</a:t>
            </a:r>
          </a:p>
          <a:p>
            <a:pPr marL="119063" indent="-1190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Universal life</a:t>
            </a:r>
          </a:p>
          <a:p>
            <a:pPr marL="119063" indent="-11906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 life</a:t>
            </a:r>
          </a:p>
        </p:txBody>
      </p:sp>
      <p:sp>
        <p:nvSpPr>
          <p:cNvPr id="30" name="Oval 29"/>
          <p:cNvSpPr/>
          <p:nvPr/>
        </p:nvSpPr>
        <p:spPr>
          <a:xfrm>
            <a:off x="5643593" y="1457705"/>
            <a:ext cx="1272693" cy="1272693"/>
          </a:xfrm>
          <a:prstGeom prst="ellipse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28866">
            <a:off x="5802673" y="1583242"/>
            <a:ext cx="996404" cy="996643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404921" y="1445216"/>
            <a:ext cx="1272693" cy="1272693"/>
            <a:chOff x="2325271" y="1340753"/>
            <a:chExt cx="1624128" cy="1624128"/>
          </a:xfrm>
        </p:grpSpPr>
        <p:sp>
          <p:nvSpPr>
            <p:cNvPr id="29" name="Oval 28"/>
            <p:cNvSpPr/>
            <p:nvPr/>
          </p:nvSpPr>
          <p:spPr>
            <a:xfrm>
              <a:off x="2325271" y="1340753"/>
              <a:ext cx="1624128" cy="162412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793467">
              <a:off x="2585233" y="1589947"/>
              <a:ext cx="1125470" cy="112573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1594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4" grpId="0" build="p"/>
      <p:bldP spid="7" grpId="0"/>
      <p:bldP spid="24" grpId="0" animBg="1"/>
      <p:bldP spid="26" grpId="0" animBg="1"/>
      <p:bldP spid="27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38D3F0-8ED3-424A-B856-718DD056A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Renters and Homeowners Insurance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67" b="8078"/>
          <a:stretch/>
        </p:blipFill>
        <p:spPr>
          <a:xfrm>
            <a:off x="641350" y="1320800"/>
            <a:ext cx="7861300" cy="4406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391757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Property Insurance Tips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63107" y="1364295"/>
            <a:ext cx="7017026" cy="644357"/>
            <a:chOff x="2185633" y="1514858"/>
            <a:chExt cx="7017026" cy="906778"/>
          </a:xfrm>
        </p:grpSpPr>
        <p:sp>
          <p:nvSpPr>
            <p:cNvPr id="26" name="Rectangle 25"/>
            <p:cNvSpPr/>
            <p:nvPr/>
          </p:nvSpPr>
          <p:spPr>
            <a:xfrm>
              <a:off x="2829761" y="1516756"/>
              <a:ext cx="6372898" cy="904880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185633" y="1514858"/>
              <a:ext cx="550106" cy="90488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Freeform 5"/>
          <p:cNvSpPr/>
          <p:nvPr/>
        </p:nvSpPr>
        <p:spPr>
          <a:xfrm>
            <a:off x="1879466" y="1440904"/>
            <a:ext cx="6068753" cy="520401"/>
          </a:xfrm>
          <a:custGeom>
            <a:avLst/>
            <a:gdLst>
              <a:gd name="connsiteX0" fmla="*/ 0 w 4868471"/>
              <a:gd name="connsiteY0" fmla="*/ 0 h 732340"/>
              <a:gd name="connsiteX1" fmla="*/ 4868471 w 4868471"/>
              <a:gd name="connsiteY1" fmla="*/ 0 h 732340"/>
              <a:gd name="connsiteX2" fmla="*/ 4868471 w 4868471"/>
              <a:gd name="connsiteY2" fmla="*/ 732340 h 732340"/>
              <a:gd name="connsiteX3" fmla="*/ 0 w 4868471"/>
              <a:gd name="connsiteY3" fmla="*/ 732340 h 732340"/>
              <a:gd name="connsiteX4" fmla="*/ 0 w 4868471"/>
              <a:gd name="connsiteY4" fmla="*/ 0 h 73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8471" h="732340">
                <a:moveTo>
                  <a:pt x="0" y="0"/>
                </a:moveTo>
                <a:lnTo>
                  <a:pt x="4868471" y="0"/>
                </a:lnTo>
                <a:lnTo>
                  <a:pt x="4868471" y="732340"/>
                </a:lnTo>
                <a:lnTo>
                  <a:pt x="0" y="73234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1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81280" rIns="0" bIns="81280" numCol="1" spcCol="1270" anchor="ctr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Determine coverage needs and options.</a:t>
            </a:r>
            <a:endParaRPr lang="en-US" sz="2400" kern="1200" dirty="0">
              <a:solidFill>
                <a:schemeClr val="tx1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63107" y="2133289"/>
            <a:ext cx="7017026" cy="644357"/>
            <a:chOff x="2185633" y="2540672"/>
            <a:chExt cx="7017026" cy="906778"/>
          </a:xfrm>
        </p:grpSpPr>
        <p:sp>
          <p:nvSpPr>
            <p:cNvPr id="13" name="Rectangle 12"/>
            <p:cNvSpPr/>
            <p:nvPr/>
          </p:nvSpPr>
          <p:spPr>
            <a:xfrm>
              <a:off x="2829761" y="2542570"/>
              <a:ext cx="6372898" cy="904880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185633" y="2540672"/>
              <a:ext cx="550106" cy="90488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Freeform 8"/>
          <p:cNvSpPr/>
          <p:nvPr/>
        </p:nvSpPr>
        <p:spPr>
          <a:xfrm>
            <a:off x="1859535" y="2174331"/>
            <a:ext cx="6068601" cy="520401"/>
          </a:xfrm>
          <a:custGeom>
            <a:avLst/>
            <a:gdLst>
              <a:gd name="connsiteX0" fmla="*/ 0 w 4602265"/>
              <a:gd name="connsiteY0" fmla="*/ 0 h 732340"/>
              <a:gd name="connsiteX1" fmla="*/ 4602265 w 4602265"/>
              <a:gd name="connsiteY1" fmla="*/ 0 h 732340"/>
              <a:gd name="connsiteX2" fmla="*/ 4602265 w 4602265"/>
              <a:gd name="connsiteY2" fmla="*/ 732340 h 732340"/>
              <a:gd name="connsiteX3" fmla="*/ 0 w 4602265"/>
              <a:gd name="connsiteY3" fmla="*/ 732340 h 732340"/>
              <a:gd name="connsiteX4" fmla="*/ 0 w 4602265"/>
              <a:gd name="connsiteY4" fmla="*/ 0 h 73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02265" h="732340">
                <a:moveTo>
                  <a:pt x="0" y="0"/>
                </a:moveTo>
                <a:lnTo>
                  <a:pt x="4602265" y="0"/>
                </a:lnTo>
                <a:lnTo>
                  <a:pt x="4602265" y="732340"/>
                </a:lnTo>
                <a:lnTo>
                  <a:pt x="0" y="73234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-4859114"/>
              <a:satOff val="26796"/>
              <a:lumOff val="5295"/>
              <a:alphaOff val="0"/>
            </a:schemeClr>
          </a:fillRef>
          <a:effectRef idx="1">
            <a:schemeClr val="accent3">
              <a:hueOff val="-4859114"/>
              <a:satOff val="26796"/>
              <a:lumOff val="529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81280" rIns="81280" bIns="81280" numCol="1" spcCol="1270" anchor="ctr" anchorCtr="0">
            <a:noAutofit/>
          </a:bodyPr>
          <a:lstStyle/>
          <a:p>
            <a:pPr lvl="0" algn="l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Opt for replacement cost coverage.</a:t>
            </a:r>
            <a:endParaRPr lang="en-US" sz="2400" kern="1200" dirty="0">
              <a:solidFill>
                <a:schemeClr val="tx1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63107" y="2902283"/>
            <a:ext cx="7016418" cy="644573"/>
            <a:chOff x="1063715" y="3166561"/>
            <a:chExt cx="7016418" cy="644573"/>
          </a:xfrm>
        </p:grpSpPr>
        <p:sp>
          <p:nvSpPr>
            <p:cNvPr id="12" name="Rectangle 11"/>
            <p:cNvSpPr/>
            <p:nvPr/>
          </p:nvSpPr>
          <p:spPr>
            <a:xfrm>
              <a:off x="1707843" y="3168124"/>
              <a:ext cx="6372290" cy="643010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63715" y="3166561"/>
              <a:ext cx="550106" cy="6430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1879314" y="3237699"/>
              <a:ext cx="6068905" cy="520402"/>
            </a:xfrm>
            <a:custGeom>
              <a:avLst/>
              <a:gdLst>
                <a:gd name="connsiteX0" fmla="*/ 0 w 4868471"/>
                <a:gd name="connsiteY0" fmla="*/ 0 h 732340"/>
                <a:gd name="connsiteX1" fmla="*/ 4868471 w 4868471"/>
                <a:gd name="connsiteY1" fmla="*/ 0 h 732340"/>
                <a:gd name="connsiteX2" fmla="*/ 4868471 w 4868471"/>
                <a:gd name="connsiteY2" fmla="*/ 732340 h 732340"/>
                <a:gd name="connsiteX3" fmla="*/ 0 w 4868471"/>
                <a:gd name="connsiteY3" fmla="*/ 732340 h 732340"/>
                <a:gd name="connsiteX4" fmla="*/ 0 w 4868471"/>
                <a:gd name="connsiteY4" fmla="*/ 0 h 732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68471" h="732340">
                  <a:moveTo>
                    <a:pt x="0" y="0"/>
                  </a:moveTo>
                  <a:lnTo>
                    <a:pt x="4868471" y="0"/>
                  </a:lnTo>
                  <a:lnTo>
                    <a:pt x="4868471" y="732340"/>
                  </a:lnTo>
                  <a:lnTo>
                    <a:pt x="0" y="73234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-9718228"/>
                <a:satOff val="53591"/>
                <a:lumOff val="10589"/>
                <a:alphaOff val="0"/>
              </a:schemeClr>
            </a:fillRef>
            <a:effectRef idx="1">
              <a:schemeClr val="accent3">
                <a:hueOff val="-9718228"/>
                <a:satOff val="53591"/>
                <a:lumOff val="1058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81280" rIns="81280" bIns="81280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>
                  <a:solidFill>
                    <a:schemeClr val="tx1"/>
                  </a:solidFill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rPr>
                <a:t>Buy riders for valuables not covered.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063107" y="3671493"/>
            <a:ext cx="7090293" cy="644573"/>
            <a:chOff x="1063563" y="4067694"/>
            <a:chExt cx="7090293" cy="644573"/>
          </a:xfrm>
        </p:grpSpPr>
        <p:sp>
          <p:nvSpPr>
            <p:cNvPr id="24" name="Rectangle 23"/>
            <p:cNvSpPr/>
            <p:nvPr/>
          </p:nvSpPr>
          <p:spPr>
            <a:xfrm>
              <a:off x="1707691" y="4069259"/>
              <a:ext cx="6372898" cy="643008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63563" y="4067694"/>
              <a:ext cx="550106" cy="6430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1879770" y="4144303"/>
              <a:ext cx="6274086" cy="520401"/>
            </a:xfrm>
            <a:custGeom>
              <a:avLst/>
              <a:gdLst>
                <a:gd name="connsiteX0" fmla="*/ 0 w 4868471"/>
                <a:gd name="connsiteY0" fmla="*/ 0 h 732340"/>
                <a:gd name="connsiteX1" fmla="*/ 4868471 w 4868471"/>
                <a:gd name="connsiteY1" fmla="*/ 0 h 732340"/>
                <a:gd name="connsiteX2" fmla="*/ 4868471 w 4868471"/>
                <a:gd name="connsiteY2" fmla="*/ 732340 h 732340"/>
                <a:gd name="connsiteX3" fmla="*/ 0 w 4868471"/>
                <a:gd name="connsiteY3" fmla="*/ 732340 h 732340"/>
                <a:gd name="connsiteX4" fmla="*/ 0 w 4868471"/>
                <a:gd name="connsiteY4" fmla="*/ 0 h 732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68471" h="732340">
                  <a:moveTo>
                    <a:pt x="0" y="0"/>
                  </a:moveTo>
                  <a:lnTo>
                    <a:pt x="4868471" y="0"/>
                  </a:lnTo>
                  <a:lnTo>
                    <a:pt x="4868471" y="732340"/>
                  </a:lnTo>
                  <a:lnTo>
                    <a:pt x="0" y="73234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81280" rIns="0" bIns="81280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>
                  <a:solidFill>
                    <a:schemeClr val="tx1"/>
                  </a:solidFill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rPr>
                <a:t>Consider both liability and property coverage.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63107" y="4440703"/>
            <a:ext cx="7017026" cy="644573"/>
            <a:chOff x="1063715" y="4968827"/>
            <a:chExt cx="7017026" cy="644573"/>
          </a:xfrm>
        </p:grpSpPr>
        <p:sp>
          <p:nvSpPr>
            <p:cNvPr id="31" name="Rectangle 30"/>
            <p:cNvSpPr/>
            <p:nvPr/>
          </p:nvSpPr>
          <p:spPr>
            <a:xfrm>
              <a:off x="1707843" y="4970392"/>
              <a:ext cx="6372898" cy="643008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063715" y="4968827"/>
              <a:ext cx="550106" cy="64300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1879922" y="5030917"/>
              <a:ext cx="6200211" cy="520401"/>
            </a:xfrm>
            <a:custGeom>
              <a:avLst/>
              <a:gdLst>
                <a:gd name="connsiteX0" fmla="*/ 0 w 4602265"/>
                <a:gd name="connsiteY0" fmla="*/ 0 h 732340"/>
                <a:gd name="connsiteX1" fmla="*/ 4602265 w 4602265"/>
                <a:gd name="connsiteY1" fmla="*/ 0 h 732340"/>
                <a:gd name="connsiteX2" fmla="*/ 4602265 w 4602265"/>
                <a:gd name="connsiteY2" fmla="*/ 732340 h 732340"/>
                <a:gd name="connsiteX3" fmla="*/ 0 w 4602265"/>
                <a:gd name="connsiteY3" fmla="*/ 732340 h 732340"/>
                <a:gd name="connsiteX4" fmla="*/ 0 w 4602265"/>
                <a:gd name="connsiteY4" fmla="*/ 0 h 732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02265" h="732340">
                  <a:moveTo>
                    <a:pt x="0" y="0"/>
                  </a:moveTo>
                  <a:lnTo>
                    <a:pt x="4602265" y="0"/>
                  </a:lnTo>
                  <a:lnTo>
                    <a:pt x="4602265" y="732340"/>
                  </a:lnTo>
                  <a:lnTo>
                    <a:pt x="0" y="73234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-4859114"/>
                <a:satOff val="26796"/>
                <a:lumOff val="5295"/>
                <a:alphaOff val="0"/>
              </a:schemeClr>
            </a:fillRef>
            <a:effectRef idx="1">
              <a:schemeClr val="accent3">
                <a:hueOff val="-4859114"/>
                <a:satOff val="26796"/>
                <a:lumOff val="529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81280" rIns="81280" bIns="81280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rPr>
                <a:t>Make a property inventory and store it safely.</a:t>
              </a:r>
              <a:endParaRPr lang="en-US" sz="2400" kern="1200" dirty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063107" y="5209915"/>
            <a:ext cx="7017026" cy="644357"/>
            <a:chOff x="1063107" y="5209915"/>
            <a:chExt cx="7017026" cy="644357"/>
          </a:xfrm>
        </p:grpSpPr>
        <p:grpSp>
          <p:nvGrpSpPr>
            <p:cNvPr id="27" name="Group 26"/>
            <p:cNvGrpSpPr/>
            <p:nvPr/>
          </p:nvGrpSpPr>
          <p:grpSpPr>
            <a:xfrm>
              <a:off x="1063107" y="5209915"/>
              <a:ext cx="7017026" cy="644357"/>
              <a:chOff x="2185633" y="1514858"/>
              <a:chExt cx="7017026" cy="906778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2829761" y="1516756"/>
                <a:ext cx="6372898" cy="904880"/>
              </a:xfrm>
              <a:prstGeom prst="rect">
                <a:avLst/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185633" y="1514858"/>
                <a:ext cx="550106" cy="90488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4" name="Freeform 33"/>
            <p:cNvSpPr/>
            <p:nvPr/>
          </p:nvSpPr>
          <p:spPr>
            <a:xfrm>
              <a:off x="1879314" y="5286524"/>
              <a:ext cx="6068753" cy="520401"/>
            </a:xfrm>
            <a:custGeom>
              <a:avLst/>
              <a:gdLst>
                <a:gd name="connsiteX0" fmla="*/ 0 w 4868471"/>
                <a:gd name="connsiteY0" fmla="*/ 0 h 732340"/>
                <a:gd name="connsiteX1" fmla="*/ 4868471 w 4868471"/>
                <a:gd name="connsiteY1" fmla="*/ 0 h 732340"/>
                <a:gd name="connsiteX2" fmla="*/ 4868471 w 4868471"/>
                <a:gd name="connsiteY2" fmla="*/ 732340 h 732340"/>
                <a:gd name="connsiteX3" fmla="*/ 0 w 4868471"/>
                <a:gd name="connsiteY3" fmla="*/ 732340 h 732340"/>
                <a:gd name="connsiteX4" fmla="*/ 0 w 4868471"/>
                <a:gd name="connsiteY4" fmla="*/ 0 h 732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68471" h="732340">
                  <a:moveTo>
                    <a:pt x="0" y="0"/>
                  </a:moveTo>
                  <a:lnTo>
                    <a:pt x="4868471" y="0"/>
                  </a:lnTo>
                  <a:lnTo>
                    <a:pt x="4868471" y="732340"/>
                  </a:lnTo>
                  <a:lnTo>
                    <a:pt x="0" y="73234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81280" rIns="0" bIns="81280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Tahoma" pitchFamily="34" charset="0"/>
                  <a:cs typeface="Arial" panose="020B0604020202020204" pitchFamily="34" charset="0"/>
                </a:rPr>
                <a:t>Be aware of exclusions.</a:t>
              </a:r>
              <a:endParaRPr lang="en-US" sz="2400" kern="1200" dirty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9608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04798" y="122238"/>
            <a:ext cx="8229600" cy="1143000"/>
          </a:xfrm>
        </p:spPr>
        <p:txBody>
          <a:bodyPr>
            <a:normAutofit/>
          </a:bodyPr>
          <a:lstStyle/>
          <a:p>
            <a:r>
              <a:rPr lang="en-US" sz="2500" dirty="0"/>
              <a:t>Check Your Insurance IQ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8645AE-3EAA-4F08-8E32-AB3DFCFCC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5142">
            <a:off x="2511028" y="1344083"/>
            <a:ext cx="4032130" cy="52180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 rot="-360000">
            <a:off x="3000120" y="6306027"/>
            <a:ext cx="1055076" cy="1125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330245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04798" y="122238"/>
            <a:ext cx="8229600" cy="1143000"/>
          </a:xfrm>
        </p:spPr>
        <p:txBody>
          <a:bodyPr>
            <a:normAutofit/>
          </a:bodyPr>
          <a:lstStyle/>
          <a:p>
            <a:r>
              <a:rPr lang="en-US" sz="2500" dirty="0"/>
              <a:t>Check Your Insurance IQ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97974" y="2200586"/>
            <a:ext cx="613735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How does insurance protect us against the risk of bad things happening?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Avoiding risk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Reducing risk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Transferring risk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Preventing risk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674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04798" y="122238"/>
            <a:ext cx="8229600" cy="1143000"/>
          </a:xfrm>
        </p:spPr>
        <p:txBody>
          <a:bodyPr>
            <a:normAutofit/>
          </a:bodyPr>
          <a:lstStyle/>
          <a:p>
            <a:r>
              <a:rPr lang="en-US" sz="2500" dirty="0"/>
              <a:t>Check Your Insurance IQ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97974" y="2200586"/>
            <a:ext cx="630783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When choosing property insurance, it is best to opt for this type of coverage to get the most value for lost items: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Actual cash value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Replacement value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Estimated value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Projected value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391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04798" y="122238"/>
            <a:ext cx="8229600" cy="1143000"/>
          </a:xfrm>
        </p:spPr>
        <p:txBody>
          <a:bodyPr>
            <a:normAutofit/>
          </a:bodyPr>
          <a:lstStyle/>
          <a:p>
            <a:r>
              <a:rPr lang="en-US" sz="2500" dirty="0"/>
              <a:t>Check Your Insurance IQ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97974" y="2187285"/>
            <a:ext cx="648449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What is the maximum life insurance provided by the government to service members through SGLI? 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$100,000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$200,000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$300,000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$400,000 </a:t>
            </a:r>
          </a:p>
          <a:p>
            <a:pPr>
              <a:lnSpc>
                <a:spcPct val="150000"/>
              </a:lnSpc>
            </a:pP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122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04798" y="122238"/>
            <a:ext cx="8229600" cy="1143000"/>
          </a:xfrm>
        </p:spPr>
        <p:txBody>
          <a:bodyPr>
            <a:normAutofit/>
          </a:bodyPr>
          <a:lstStyle/>
          <a:p>
            <a:r>
              <a:rPr lang="en-US" sz="2500" dirty="0"/>
              <a:t>Check Your Insurance IQ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97974" y="2200586"/>
            <a:ext cx="630783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This automotive insurance pays for your legal responsibility to others for bodily injury or property damage. 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Liability insurance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Property insurance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Medical insurance 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Uninsured motorist insurance </a:t>
            </a:r>
          </a:p>
          <a:p>
            <a:pPr>
              <a:lnSpc>
                <a:spcPct val="150000"/>
              </a:lnSpc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080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2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Custom 2">
      <a:dk1>
        <a:srgbClr val="1F3D7B"/>
      </a:dk1>
      <a:lt1>
        <a:srgbClr val="FFFFFF"/>
      </a:lt1>
      <a:dk2>
        <a:srgbClr val="277150"/>
      </a:dk2>
      <a:lt2>
        <a:srgbClr val="93A7CB"/>
      </a:lt2>
      <a:accent1>
        <a:srgbClr val="F5A800"/>
      </a:accent1>
      <a:accent2>
        <a:srgbClr val="C8C8C8"/>
      </a:accent2>
      <a:accent3>
        <a:srgbClr val="295670"/>
      </a:accent3>
      <a:accent4>
        <a:srgbClr val="CF8A00"/>
      </a:accent4>
      <a:accent5>
        <a:srgbClr val="929990"/>
      </a:accent5>
      <a:accent6>
        <a:srgbClr val="006E6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2">
      <a:dk1>
        <a:srgbClr val="062F87"/>
      </a:dk1>
      <a:lt1>
        <a:srgbClr val="FFFFFF"/>
      </a:lt1>
      <a:dk2>
        <a:srgbClr val="277150"/>
      </a:dk2>
      <a:lt2>
        <a:srgbClr val="93A7CB"/>
      </a:lt2>
      <a:accent1>
        <a:srgbClr val="F5A800"/>
      </a:accent1>
      <a:accent2>
        <a:srgbClr val="C8C8C8"/>
      </a:accent2>
      <a:accent3>
        <a:srgbClr val="295670"/>
      </a:accent3>
      <a:accent4>
        <a:srgbClr val="CF8A00"/>
      </a:accent4>
      <a:accent5>
        <a:srgbClr val="929990"/>
      </a:accent5>
      <a:accent6>
        <a:srgbClr val="006E63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158A3A4616684A88E9126F2D4E17FF" ma:contentTypeVersion="9" ma:contentTypeDescription="Create a new document." ma:contentTypeScope="" ma:versionID="8f2be9eafbc8dd1462c33410598015a3">
  <xsd:schema xmlns:xsd="http://www.w3.org/2001/XMLSchema" xmlns:xs="http://www.w3.org/2001/XMLSchema" xmlns:p="http://schemas.microsoft.com/office/2006/metadata/properties" xmlns:ns2="1fea302b-de5a-45a8-95a4-aeaf94566cc2" xmlns:ns3="37e7d84f-40df-4645-8f21-5085f27789a3" xmlns:ns4="996742d4-1e93-4239-be55-1d5d7ef4eb16" targetNamespace="http://schemas.microsoft.com/office/2006/metadata/properties" ma:root="true" ma:fieldsID="1b95c5becad93d7e7fa0d5a2c48f5920" ns2:_="" ns3:_="" ns4:_="">
    <xsd:import namespace="1fea302b-de5a-45a8-95a4-aeaf94566cc2"/>
    <xsd:import namespace="37e7d84f-40df-4645-8f21-5085f27789a3"/>
    <xsd:import namespace="996742d4-1e93-4239-be55-1d5d7ef4eb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EventHashCode" minOccurs="0"/>
                <xsd:element ref="ns2:MediaServiceGenerationTime" minOccurs="0"/>
                <xsd:element ref="ns4:_dlc_DocId" minOccurs="0"/>
                <xsd:element ref="ns4:_dlc_DocIdUrl" minOccurs="0"/>
                <xsd:element ref="ns4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ea302b-de5a-45a8-95a4-aeaf94566c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e7d84f-40df-4645-8f21-5085f27789a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6742d4-1e93-4239-be55-1d5d7ef4eb16" elementFormDefault="qualified">
    <xsd:import namespace="http://schemas.microsoft.com/office/2006/documentManagement/types"/>
    <xsd:import namespace="http://schemas.microsoft.com/office/infopath/2007/PartnerControls"/>
    <xsd:element name="_dlc_DocId" ma:index="17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8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9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96742d4-1e93-4239-be55-1d5d7ef4eb16">3F6TS5WCTQ4S-830601034-3260</_dlc_DocId>
    <_dlc_DocIdUrl xmlns="996742d4-1e93-4239-be55-1d5d7ef4eb16">
      <Url>https://forsmarshgroup.sharepoint.com/LT/AF/_layouts/15/DocIdRedir.aspx?ID=3F6TS5WCTQ4S-830601034-3260</Url>
      <Description>3F6TS5WCTQ4S-830601034-3260</Description>
    </_dlc_DocIdUrl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9706A87-FDBB-4C1F-9072-B6945470AC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ea302b-de5a-45a8-95a4-aeaf94566cc2"/>
    <ds:schemaRef ds:uri="37e7d84f-40df-4645-8f21-5085f27789a3"/>
    <ds:schemaRef ds:uri="996742d4-1e93-4239-be55-1d5d7ef4eb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C1DC58E-8F23-474B-922A-B0EF1C653610}">
  <ds:schemaRefs>
    <ds:schemaRef ds:uri="http://schemas.microsoft.com/office/2006/metadata/properties"/>
    <ds:schemaRef ds:uri="http://schemas.microsoft.com/office/infopath/2007/PartnerControls"/>
    <ds:schemaRef ds:uri="996742d4-1e93-4239-be55-1d5d7ef4eb16"/>
  </ds:schemaRefs>
</ds:datastoreItem>
</file>

<file path=customXml/itemProps3.xml><?xml version="1.0" encoding="utf-8"?>
<ds:datastoreItem xmlns:ds="http://schemas.openxmlformats.org/officeDocument/2006/customXml" ds:itemID="{0BDED734-1B01-497A-BE9D-9AB4559B1267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02442EF9-A17D-45B8-9DF9-7179BC3DEE8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32572</TotalTime>
  <Words>1827</Words>
  <Application>Microsoft Office PowerPoint</Application>
  <PresentationFormat>On-screen Show (4:3)</PresentationFormat>
  <Paragraphs>469</Paragraphs>
  <Slides>103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103</vt:i4>
      </vt:variant>
    </vt:vector>
  </HeadingPairs>
  <TitlesOfParts>
    <vt:vector size="114" baseType="lpstr">
      <vt:lpstr>Arial</vt:lpstr>
      <vt:lpstr>Arial Narrow</vt:lpstr>
      <vt:lpstr>Bradley Hand ITC</vt:lpstr>
      <vt:lpstr>Calibri</vt:lpstr>
      <vt:lpstr>Franklin Gothic Book</vt:lpstr>
      <vt:lpstr>Tahoma</vt:lpstr>
      <vt:lpstr>Times Bold Italic</vt:lpstr>
      <vt:lpstr>Times New Roman</vt:lpstr>
      <vt:lpstr>Wingdings</vt:lpstr>
      <vt:lpstr>Office Theme</vt:lpstr>
      <vt:lpstr>Custom Design</vt:lpstr>
      <vt:lpstr>Welcome to Financial Readiness: First Duty Station–Enlisted</vt:lpstr>
      <vt:lpstr>PowerPoint Presentation</vt:lpstr>
      <vt:lpstr>Agenda</vt:lpstr>
      <vt:lpstr>Ground Rules</vt:lpstr>
      <vt:lpstr>What’s In Your Future?</vt:lpstr>
      <vt:lpstr>Financial Readiness Touchpoints</vt:lpstr>
      <vt:lpstr>My Air Force Benefits</vt:lpstr>
      <vt:lpstr>eBenefits</vt:lpstr>
      <vt:lpstr>Air Force Priorities</vt:lpstr>
      <vt:lpstr>Financial Well-Being Assessment</vt:lpstr>
      <vt:lpstr>PowerPoint Presentation</vt:lpstr>
      <vt:lpstr>Understanding Military Pay</vt:lpstr>
      <vt:lpstr>PowerPoint Presentation</vt:lpstr>
      <vt:lpstr>Allotments</vt:lpstr>
      <vt:lpstr>Who Ya Gonna Call?</vt:lpstr>
      <vt:lpstr>Finally, remember . . .</vt:lpstr>
      <vt:lpstr>PowerPoint Presentation</vt:lpstr>
      <vt:lpstr>Developing Your Spending Plan</vt:lpstr>
      <vt:lpstr>Income versus Outgo</vt:lpstr>
      <vt:lpstr>Meet Michael</vt:lpstr>
      <vt:lpstr>Spending Plan Worksheet</vt:lpstr>
      <vt:lpstr>Savings</vt:lpstr>
      <vt:lpstr>Living Expenses</vt:lpstr>
      <vt:lpstr>Tracking Expenses</vt:lpstr>
      <vt:lpstr>The Bottom Line</vt:lpstr>
      <vt:lpstr>Unique Budget Challenges</vt:lpstr>
      <vt:lpstr>Net Worth</vt:lpstr>
      <vt:lpstr>Personal Banking</vt:lpstr>
      <vt:lpstr>Banks and Credit Unions</vt:lpstr>
      <vt:lpstr>Types of Accounts</vt:lpstr>
      <vt:lpstr>ATM, Check, and Debit Cards</vt:lpstr>
      <vt:lpstr>Safety and Protection</vt:lpstr>
      <vt:lpstr>Costs of Financial Services</vt:lpstr>
      <vt:lpstr>Introduction to Saving and Investing</vt:lpstr>
      <vt:lpstr>The Blended Retirement System (BRS)</vt:lpstr>
      <vt:lpstr>Matching Funds</vt:lpstr>
      <vt:lpstr>PowerPoint Presentation</vt:lpstr>
      <vt:lpstr>Thrift Savings Plan Funds</vt:lpstr>
      <vt:lpstr>Decisions, Decisions</vt:lpstr>
      <vt:lpstr>Why Investing is Important</vt:lpstr>
      <vt:lpstr>Starting Early</vt:lpstr>
      <vt:lpstr>Time and Compound Earnings</vt:lpstr>
      <vt:lpstr>Saving and Investing</vt:lpstr>
      <vt:lpstr>Investment Options</vt:lpstr>
      <vt:lpstr>Techniques of Saving and Investing</vt:lpstr>
      <vt:lpstr>PowerPoint Presentation</vt:lpstr>
      <vt:lpstr>Sources of Help</vt:lpstr>
      <vt:lpstr>PowerPoint Presentation</vt:lpstr>
      <vt:lpstr>Credit and Debt Management</vt:lpstr>
      <vt:lpstr>The Impact of Credit</vt:lpstr>
      <vt:lpstr>PowerPoint Presentation</vt:lpstr>
      <vt:lpstr>Getting and Using Credit</vt:lpstr>
      <vt:lpstr>Qualifying for Credit</vt:lpstr>
      <vt:lpstr>Establishing Credit</vt:lpstr>
      <vt:lpstr>Wise and Unwise Uses of Credit</vt:lpstr>
      <vt:lpstr>Credit Reports</vt:lpstr>
      <vt:lpstr>Credit Reports</vt:lpstr>
      <vt:lpstr>Credit Reports</vt:lpstr>
      <vt:lpstr>Credit Reports</vt:lpstr>
      <vt:lpstr>Credit Scores</vt:lpstr>
      <vt:lpstr>The Cost of Credit</vt:lpstr>
      <vt:lpstr>Government Travel Charge Cards</vt:lpstr>
      <vt:lpstr>Managing Debt</vt:lpstr>
      <vt:lpstr>Warning Signs of Credit Trouble</vt:lpstr>
      <vt:lpstr>Recovering from Excessive Debt</vt:lpstr>
      <vt:lpstr>Student Loan Debt</vt:lpstr>
      <vt:lpstr>Sources of Help</vt:lpstr>
      <vt:lpstr>Financial Consumer  Awareness</vt:lpstr>
      <vt:lpstr>Military Consumer Awareness</vt:lpstr>
      <vt:lpstr>Misrepresentations, Scams, and Frauds</vt:lpstr>
      <vt:lpstr>Strategies for Making Major Purchases</vt:lpstr>
      <vt:lpstr>Internet Fraud</vt:lpstr>
      <vt:lpstr>Predatory Lending</vt:lpstr>
      <vt:lpstr>Identity Theft</vt:lpstr>
      <vt:lpstr>Defending Against Identity Theft</vt:lpstr>
      <vt:lpstr>Legal Rights of Consumers</vt:lpstr>
      <vt:lpstr>Sources of Help</vt:lpstr>
      <vt:lpstr>Self-Defense</vt:lpstr>
      <vt:lpstr>PowerPoint Presentation</vt:lpstr>
      <vt:lpstr>Deal # 1: The Purchase</vt:lpstr>
      <vt:lpstr>What Can You Afford?</vt:lpstr>
      <vt:lpstr>Choosing a Car</vt:lpstr>
      <vt:lpstr>Insurance Costs</vt:lpstr>
      <vt:lpstr>Where to Purchase Cars</vt:lpstr>
      <vt:lpstr>Negotiation Strategies</vt:lpstr>
      <vt:lpstr>Deal # 2: The Financing</vt:lpstr>
      <vt:lpstr>Deal # 3: The Trade-in</vt:lpstr>
      <vt:lpstr>Sources of Help</vt:lpstr>
      <vt:lpstr>The Purpose of Insurance</vt:lpstr>
      <vt:lpstr>Auto Insurance</vt:lpstr>
      <vt:lpstr>Health Insurance</vt:lpstr>
      <vt:lpstr>Life Insurance</vt:lpstr>
      <vt:lpstr>Renters and Homeowners Insurance</vt:lpstr>
      <vt:lpstr>Property Insurance Tips</vt:lpstr>
      <vt:lpstr>Check Your Insurance IQ</vt:lpstr>
      <vt:lpstr>Check Your Insurance IQ</vt:lpstr>
      <vt:lpstr>Check Your Insurance IQ</vt:lpstr>
      <vt:lpstr>Check Your Insurance IQ</vt:lpstr>
      <vt:lpstr>Check Your Insurance IQ</vt:lpstr>
      <vt:lpstr>Check Your Insurance IQ</vt:lpstr>
      <vt:lpstr>PowerPoint Presentation</vt:lpstr>
      <vt:lpstr>Final Review</vt:lpstr>
      <vt:lpstr>Closing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658 - FDSE_PPT_First_Quarter_SWS-20190322_SL[2].pptx</dc:title>
  <dc:creator>Mary Chapmon</dc:creator>
  <cp:lastModifiedBy>Lynn Keroack</cp:lastModifiedBy>
  <cp:revision>544</cp:revision>
  <cp:lastPrinted>2019-04-05T15:22:12Z</cp:lastPrinted>
  <dcterms:created xsi:type="dcterms:W3CDTF">2017-10-21T14:44:36Z</dcterms:created>
  <dcterms:modified xsi:type="dcterms:W3CDTF">2020-06-18T22:00:52Z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0x0101002C158A3A4616684A88E9126F2D4E17FF</vt:lpwstr>
  </property>
  <property fmtid="{D5CDD505-2E9C-101B-9397-08002B2CF9AE}" pid="3" name="ArticulateGUID">
    <vt:lpwstr>138585AE-2EB7-4BEF-9637-005158E6CB0E</vt:lpwstr>
  </property>
  <property fmtid="{D5CDD505-2E9C-101B-9397-08002B2CF9AE}" pid="4" name="ArticulatePath">
    <vt:lpwstr>FTAC  Straw Deck</vt:lpwstr>
  </property>
  <property fmtid="{D5CDD505-2E9C-101B-9397-08002B2CF9AE}" pid="5" name="_dlc_DocIdItemGuid">
    <vt:lpwstr>2703550b-929d-4d63-a319-fd23bae67075</vt:lpwstr>
  </property>
</Properties>
</file>